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70" r:id="rId14"/>
    <p:sldId id="26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BE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91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Wednesday, June 28,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1267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Wednesday, June 28,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695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Wednesday, June 28,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022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Wednesday, June 28,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21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Wednesday, June 28,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25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Wednesday, June 28,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55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Wednesday, June 28,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002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Wednesday, June 28,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9670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Wednesday, June 28,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28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Wednesday, June 28,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07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Wednesday, June 28,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956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8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Wednesday, June 28,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8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spc="8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3394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lang="en-US" sz="4800" kern="1200" spc="16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 spc="7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 spc="7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 spc="7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 spc="7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 spc="7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11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11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2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2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1B0F92C-925A-4D2E-839E-EB381378C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5000" y="4960218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851" y="1353485"/>
            <a:ext cx="5006582" cy="3397083"/>
          </a:xfrm>
        </p:spPr>
        <p:txBody>
          <a:bodyPr anchor="b">
            <a:normAutofit fontScale="90000"/>
          </a:bodyPr>
          <a:lstStyle/>
          <a:p>
            <a:pPr algn="ctr"/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r>
              <a:rPr lang="ko-KR" altLang="en-US" sz="4800" dirty="0"/>
              <a:t>팔각형 </a:t>
            </a:r>
            <a:r>
              <a:rPr lang="en-US" altLang="ko-KR" sz="4800" dirty="0"/>
              <a:t>5</a:t>
            </a:r>
            <a:r>
              <a:rPr lang="ko-KR" altLang="en-US" sz="4800" dirty="0"/>
              <a:t>층 </a:t>
            </a:r>
            <a:r>
              <a:rPr lang="ko-KR" altLang="en-US" sz="4800" dirty="0" err="1"/>
              <a:t>액추에이터의</a:t>
            </a:r>
            <a:br>
              <a:rPr lang="en-US" altLang="ko-KR" sz="4800" dirty="0"/>
            </a:br>
            <a:r>
              <a:rPr lang="ko-KR" altLang="en-US" sz="4800" dirty="0"/>
              <a:t>내부 공간</a:t>
            </a:r>
            <a:br>
              <a:rPr lang="en-US" altLang="ko-KR" sz="4800" dirty="0"/>
            </a:br>
            <a:r>
              <a:rPr lang="ko-KR" altLang="en-US" sz="4800" dirty="0"/>
              <a:t>부피 구하는 과정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E9BE89-D05F-0382-D2E0-1E6BB93A5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504" y="797521"/>
            <a:ext cx="3730810" cy="501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11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>
            <a:extLst>
              <a:ext uri="{FF2B5EF4-FFF2-40B4-BE49-F238E27FC236}">
                <a16:creationId xmlns:a16="http://schemas.microsoft.com/office/drawing/2014/main" id="{0D52F2EC-AAEF-0802-4E04-72365BAAD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02" y="496818"/>
            <a:ext cx="2705712" cy="20033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</a:t>
            </a:r>
            <a:r>
              <a:rPr lang="ko-KR" altLang="en-US" sz="4800"/>
              <a:t>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158259" y="193484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671C22-8647-C699-9E67-08E1CCF274AC}"/>
                  </a:ext>
                </a:extLst>
              </p:cNvPr>
              <p:cNvSpPr txBox="1"/>
              <p:nvPr/>
            </p:nvSpPr>
            <p:spPr>
              <a:xfrm>
                <a:off x="261386" y="2743567"/>
                <a:ext cx="11475409" cy="2761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         는         와        가 </a:t>
                </a:r>
                <a:r>
                  <a:rPr lang="en-US" altLang="ko-KR" dirty="0"/>
                  <a:t>4</a:t>
                </a:r>
                <a:r>
                  <a:rPr lang="ko-KR" altLang="en-US" dirty="0"/>
                  <a:t>개씩</a:t>
                </a:r>
                <a:r>
                  <a:rPr lang="en-US" altLang="ko-KR" dirty="0"/>
                  <a:t>,        </a:t>
                </a:r>
                <a:r>
                  <a:rPr lang="ko-KR" altLang="en-US" dirty="0"/>
                  <a:t>와       가 </a:t>
                </a:r>
                <a:r>
                  <a:rPr lang="en-US" altLang="ko-KR" dirty="0"/>
                  <a:t>16</a:t>
                </a:r>
                <a:r>
                  <a:rPr lang="ko-KR" altLang="en-US" dirty="0"/>
                  <a:t>개씩 존재한다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따라서         의 부피 </a:t>
                </a:r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𝑑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48</m:t>
                          </m:r>
                        </m:den>
                      </m:f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16+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𝑞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16=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𝑞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671C22-8647-C699-9E67-08E1CCF27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86" y="2743567"/>
                <a:ext cx="11475409" cy="2761525"/>
              </a:xfrm>
              <a:prstGeom prst="rect">
                <a:avLst/>
              </a:prstGeom>
              <a:blipFill>
                <a:blip r:embed="rId3"/>
                <a:stretch>
                  <a:fillRect l="-478" t="-11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타원 20">
            <a:extLst>
              <a:ext uri="{FF2B5EF4-FFF2-40B4-BE49-F238E27FC236}">
                <a16:creationId xmlns:a16="http://schemas.microsoft.com/office/drawing/2014/main" id="{897C44EE-84BF-E044-4609-591F4F1E9BD5}"/>
              </a:ext>
            </a:extLst>
          </p:cNvPr>
          <p:cNvSpPr/>
          <p:nvPr/>
        </p:nvSpPr>
        <p:spPr>
          <a:xfrm>
            <a:off x="455204" y="2674800"/>
            <a:ext cx="363073" cy="39028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799F132-4C46-E101-2CF6-1266B67681C2}"/>
              </a:ext>
            </a:extLst>
          </p:cNvPr>
          <p:cNvSpPr/>
          <p:nvPr/>
        </p:nvSpPr>
        <p:spPr>
          <a:xfrm>
            <a:off x="1181350" y="2674800"/>
            <a:ext cx="391887" cy="3918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4B41075-5206-DF68-F990-651A3E1AFC7D}"/>
              </a:ext>
            </a:extLst>
          </p:cNvPr>
          <p:cNvSpPr/>
          <p:nvPr/>
        </p:nvSpPr>
        <p:spPr>
          <a:xfrm>
            <a:off x="1936310" y="2674800"/>
            <a:ext cx="391887" cy="3918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628B721-8D0B-74EA-581E-A8D9E338F73B}"/>
              </a:ext>
            </a:extLst>
          </p:cNvPr>
          <p:cNvSpPr/>
          <p:nvPr/>
        </p:nvSpPr>
        <p:spPr>
          <a:xfrm>
            <a:off x="3250286" y="2674800"/>
            <a:ext cx="391887" cy="3918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670BA43-BF80-30D1-3FA6-C8882ED16D87}"/>
              </a:ext>
            </a:extLst>
          </p:cNvPr>
          <p:cNvSpPr/>
          <p:nvPr/>
        </p:nvSpPr>
        <p:spPr>
          <a:xfrm>
            <a:off x="3900009" y="2674800"/>
            <a:ext cx="391887" cy="3918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E1A44E4-86B1-CA36-2A32-E620C90F6C0A}"/>
              </a:ext>
            </a:extLst>
          </p:cNvPr>
          <p:cNvSpPr/>
          <p:nvPr/>
        </p:nvSpPr>
        <p:spPr>
          <a:xfrm>
            <a:off x="1101875" y="3205232"/>
            <a:ext cx="363073" cy="39028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6" name="액자 35">
            <a:extLst>
              <a:ext uri="{FF2B5EF4-FFF2-40B4-BE49-F238E27FC236}">
                <a16:creationId xmlns:a16="http://schemas.microsoft.com/office/drawing/2014/main" id="{6271279E-92A5-79C9-F785-4F8A8C11ABF3}"/>
              </a:ext>
            </a:extLst>
          </p:cNvPr>
          <p:cNvSpPr/>
          <p:nvPr/>
        </p:nvSpPr>
        <p:spPr>
          <a:xfrm>
            <a:off x="4412635" y="4836689"/>
            <a:ext cx="3157937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C5DCD2A-2110-383A-6B6F-D6508687D099}"/>
              </a:ext>
            </a:extLst>
          </p:cNvPr>
          <p:cNvGrpSpPr/>
          <p:nvPr/>
        </p:nvGrpSpPr>
        <p:grpSpPr>
          <a:xfrm>
            <a:off x="8720134" y="1260470"/>
            <a:ext cx="2290516" cy="2243821"/>
            <a:chOff x="1507721" y="2801283"/>
            <a:chExt cx="3766462" cy="368967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5453BF5F-B6B4-989F-492D-72CC89225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33900" y="2860861"/>
              <a:ext cx="3505541" cy="3429000"/>
            </a:xfrm>
            <a:prstGeom prst="rect">
              <a:avLst/>
            </a:prstGeom>
          </p:spPr>
        </p:pic>
        <p:sp>
          <p:nvSpPr>
            <p:cNvPr id="39" name="액자 38">
              <a:extLst>
                <a:ext uri="{FF2B5EF4-FFF2-40B4-BE49-F238E27FC236}">
                  <a16:creationId xmlns:a16="http://schemas.microsoft.com/office/drawing/2014/main" id="{EF65D5E3-1F15-207F-5BC3-4BA93C0FC200}"/>
                </a:ext>
              </a:extLst>
            </p:cNvPr>
            <p:cNvSpPr/>
            <p:nvPr/>
          </p:nvSpPr>
          <p:spPr>
            <a:xfrm>
              <a:off x="2747550" y="5667656"/>
              <a:ext cx="1292535" cy="391887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9795ADA8-8BC6-42C2-B827-E1AF0802E865}"/>
                </a:ext>
              </a:extLst>
            </p:cNvPr>
            <p:cNvSpPr/>
            <p:nvPr/>
          </p:nvSpPr>
          <p:spPr>
            <a:xfrm>
              <a:off x="3197873" y="6099074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41" name="액자 40">
              <a:extLst>
                <a:ext uri="{FF2B5EF4-FFF2-40B4-BE49-F238E27FC236}">
                  <a16:creationId xmlns:a16="http://schemas.microsoft.com/office/drawing/2014/main" id="{8346371F-4F3F-B47B-ED02-0A885AB7F6F7}"/>
                </a:ext>
              </a:extLst>
            </p:cNvPr>
            <p:cNvSpPr/>
            <p:nvPr/>
          </p:nvSpPr>
          <p:spPr>
            <a:xfrm>
              <a:off x="2747550" y="3090606"/>
              <a:ext cx="1292535" cy="391887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7A2C3543-2CA6-6112-32C7-D54C23C52542}"/>
                </a:ext>
              </a:extLst>
            </p:cNvPr>
            <p:cNvSpPr/>
            <p:nvPr/>
          </p:nvSpPr>
          <p:spPr>
            <a:xfrm>
              <a:off x="3197873" y="3522024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43" name="액자 42">
              <a:extLst>
                <a:ext uri="{FF2B5EF4-FFF2-40B4-BE49-F238E27FC236}">
                  <a16:creationId xmlns:a16="http://schemas.microsoft.com/office/drawing/2014/main" id="{99307A62-E598-AADA-EF83-5444AA049CB7}"/>
                </a:ext>
              </a:extLst>
            </p:cNvPr>
            <p:cNvSpPr/>
            <p:nvPr/>
          </p:nvSpPr>
          <p:spPr>
            <a:xfrm>
              <a:off x="4490408" y="3962610"/>
              <a:ext cx="391888" cy="1225503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2BB8D10F-83F3-E86F-4156-C1E6CA26838A}"/>
                </a:ext>
              </a:extLst>
            </p:cNvPr>
            <p:cNvSpPr/>
            <p:nvPr/>
          </p:nvSpPr>
          <p:spPr>
            <a:xfrm>
              <a:off x="4882296" y="4379417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45" name="액자 44">
              <a:extLst>
                <a:ext uri="{FF2B5EF4-FFF2-40B4-BE49-F238E27FC236}">
                  <a16:creationId xmlns:a16="http://schemas.microsoft.com/office/drawing/2014/main" id="{FA49C665-E918-CF5C-9902-B8EF09220E82}"/>
                </a:ext>
              </a:extLst>
            </p:cNvPr>
            <p:cNvSpPr/>
            <p:nvPr/>
          </p:nvSpPr>
          <p:spPr>
            <a:xfrm>
              <a:off x="1899608" y="3962610"/>
              <a:ext cx="391888" cy="1225503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EF1676DD-62BE-0215-4782-A6DF68AE7DC3}"/>
                </a:ext>
              </a:extLst>
            </p:cNvPr>
            <p:cNvSpPr/>
            <p:nvPr/>
          </p:nvSpPr>
          <p:spPr>
            <a:xfrm>
              <a:off x="1507721" y="4379417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48" name="액자 47">
              <a:extLst>
                <a:ext uri="{FF2B5EF4-FFF2-40B4-BE49-F238E27FC236}">
                  <a16:creationId xmlns:a16="http://schemas.microsoft.com/office/drawing/2014/main" id="{C1877E8C-2FFB-50F8-0276-DC49A45784F7}"/>
                </a:ext>
              </a:extLst>
            </p:cNvPr>
            <p:cNvSpPr/>
            <p:nvPr/>
          </p:nvSpPr>
          <p:spPr>
            <a:xfrm rot="2700000">
              <a:off x="2308345" y="3435853"/>
              <a:ext cx="347716" cy="430819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액자 48">
              <a:extLst>
                <a:ext uri="{FF2B5EF4-FFF2-40B4-BE49-F238E27FC236}">
                  <a16:creationId xmlns:a16="http://schemas.microsoft.com/office/drawing/2014/main" id="{ABE94D1D-9253-7783-1B01-44917A11EAA2}"/>
                </a:ext>
              </a:extLst>
            </p:cNvPr>
            <p:cNvSpPr/>
            <p:nvPr/>
          </p:nvSpPr>
          <p:spPr>
            <a:xfrm rot="2700000">
              <a:off x="4141481" y="5248324"/>
              <a:ext cx="347716" cy="430819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액자 49">
              <a:extLst>
                <a:ext uri="{FF2B5EF4-FFF2-40B4-BE49-F238E27FC236}">
                  <a16:creationId xmlns:a16="http://schemas.microsoft.com/office/drawing/2014/main" id="{EF4C777C-D464-C142-7B79-936A9702978C}"/>
                </a:ext>
              </a:extLst>
            </p:cNvPr>
            <p:cNvSpPr/>
            <p:nvPr/>
          </p:nvSpPr>
          <p:spPr>
            <a:xfrm rot="2700000">
              <a:off x="4049291" y="3490308"/>
              <a:ext cx="501620" cy="344458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액자 50">
              <a:extLst>
                <a:ext uri="{FF2B5EF4-FFF2-40B4-BE49-F238E27FC236}">
                  <a16:creationId xmlns:a16="http://schemas.microsoft.com/office/drawing/2014/main" id="{51071F64-9A1A-E737-4AFD-087DC4CA07CC}"/>
                </a:ext>
              </a:extLst>
            </p:cNvPr>
            <p:cNvSpPr/>
            <p:nvPr/>
          </p:nvSpPr>
          <p:spPr>
            <a:xfrm rot="2700000">
              <a:off x="2230992" y="5315018"/>
              <a:ext cx="501620" cy="344458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FA44766D-2EB9-4E4B-2CA2-CD449C0D6410}"/>
                </a:ext>
              </a:extLst>
            </p:cNvPr>
            <p:cNvSpPr/>
            <p:nvPr/>
          </p:nvSpPr>
          <p:spPr>
            <a:xfrm>
              <a:off x="4333527" y="3286549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9D6DE76-4812-E863-7E6B-52E8D2765677}"/>
                </a:ext>
              </a:extLst>
            </p:cNvPr>
            <p:cNvSpPr/>
            <p:nvPr/>
          </p:nvSpPr>
          <p:spPr>
            <a:xfrm>
              <a:off x="4344557" y="5487247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5C6D3802-78F4-24B0-4EF2-D7923A7F5CAD}"/>
                </a:ext>
              </a:extLst>
            </p:cNvPr>
            <p:cNvSpPr/>
            <p:nvPr/>
          </p:nvSpPr>
          <p:spPr>
            <a:xfrm>
              <a:off x="2095552" y="5495044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3904C4CF-B34C-006A-07E6-1F9B8A3D32E6}"/>
                </a:ext>
              </a:extLst>
            </p:cNvPr>
            <p:cNvSpPr/>
            <p:nvPr/>
          </p:nvSpPr>
          <p:spPr>
            <a:xfrm>
              <a:off x="2072602" y="3266638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57" name="이등변 삼각형 56">
              <a:extLst>
                <a:ext uri="{FF2B5EF4-FFF2-40B4-BE49-F238E27FC236}">
                  <a16:creationId xmlns:a16="http://schemas.microsoft.com/office/drawing/2014/main" id="{E75B0838-C9A3-1DF0-A678-5E2AA24488C1}"/>
                </a:ext>
              </a:extLst>
            </p:cNvPr>
            <p:cNvSpPr/>
            <p:nvPr/>
          </p:nvSpPr>
          <p:spPr>
            <a:xfrm>
              <a:off x="1949804" y="3717967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>
              <a:extLst>
                <a:ext uri="{FF2B5EF4-FFF2-40B4-BE49-F238E27FC236}">
                  <a16:creationId xmlns:a16="http://schemas.microsoft.com/office/drawing/2014/main" id="{88A89265-FB7F-718D-230C-C6C57FE51869}"/>
                </a:ext>
              </a:extLst>
            </p:cNvPr>
            <p:cNvSpPr/>
            <p:nvPr/>
          </p:nvSpPr>
          <p:spPr>
            <a:xfrm>
              <a:off x="4349263" y="3733500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1C8954AC-DE47-2334-4BDC-F5C5101737AF}"/>
                </a:ext>
              </a:extLst>
            </p:cNvPr>
            <p:cNvSpPr/>
            <p:nvPr/>
          </p:nvSpPr>
          <p:spPr>
            <a:xfrm flipV="1">
              <a:off x="1930217" y="5187174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BBD67255-1E65-9A93-D155-3B5FCEAD75D6}"/>
                </a:ext>
              </a:extLst>
            </p:cNvPr>
            <p:cNvSpPr/>
            <p:nvPr/>
          </p:nvSpPr>
          <p:spPr>
            <a:xfrm flipV="1">
              <a:off x="4339622" y="5187174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57736B7E-A84D-60FE-49E6-1F1506736BD2}"/>
                </a:ext>
              </a:extLst>
            </p:cNvPr>
            <p:cNvSpPr/>
            <p:nvPr/>
          </p:nvSpPr>
          <p:spPr>
            <a:xfrm rot="5400000">
              <a:off x="3880187" y="3238063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6F708CAF-FCDA-72E9-4739-17891D89BA23}"/>
                </a:ext>
              </a:extLst>
            </p:cNvPr>
            <p:cNvSpPr/>
            <p:nvPr/>
          </p:nvSpPr>
          <p:spPr>
            <a:xfrm rot="5400000">
              <a:off x="3914599" y="5637935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62">
              <a:extLst>
                <a:ext uri="{FF2B5EF4-FFF2-40B4-BE49-F238E27FC236}">
                  <a16:creationId xmlns:a16="http://schemas.microsoft.com/office/drawing/2014/main" id="{BCBEFA9B-E2E2-9AF9-2628-FD2EA3682267}"/>
                </a:ext>
              </a:extLst>
            </p:cNvPr>
            <p:cNvSpPr/>
            <p:nvPr/>
          </p:nvSpPr>
          <p:spPr>
            <a:xfrm rot="16200000" flipH="1">
              <a:off x="2388442" y="3238063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14B37D1C-D5A0-4952-89AD-B970A10B897B}"/>
                </a:ext>
              </a:extLst>
            </p:cNvPr>
            <p:cNvSpPr/>
            <p:nvPr/>
          </p:nvSpPr>
          <p:spPr>
            <a:xfrm rot="16200000" flipH="1">
              <a:off x="2376844" y="5658927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BFED085B-45D5-0060-C2B6-6CEDEBEB6061}"/>
                </a:ext>
              </a:extLst>
            </p:cNvPr>
            <p:cNvSpPr/>
            <p:nvPr/>
          </p:nvSpPr>
          <p:spPr>
            <a:xfrm>
              <a:off x="4119395" y="5957552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3CD4DEF9-6AAD-276C-F793-EFC825EBD008}"/>
                </a:ext>
              </a:extLst>
            </p:cNvPr>
            <p:cNvSpPr/>
            <p:nvPr/>
          </p:nvSpPr>
          <p:spPr>
            <a:xfrm>
              <a:off x="4719628" y="5309026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7E50E8F0-ED03-BB83-8DDD-219C6F1FDBB7}"/>
                </a:ext>
              </a:extLst>
            </p:cNvPr>
            <p:cNvSpPr/>
            <p:nvPr/>
          </p:nvSpPr>
          <p:spPr>
            <a:xfrm>
              <a:off x="2292573" y="587861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7FC5EFD5-607B-FE4E-FED7-F96E98F67DDD}"/>
                </a:ext>
              </a:extLst>
            </p:cNvPr>
            <p:cNvSpPr/>
            <p:nvPr/>
          </p:nvSpPr>
          <p:spPr>
            <a:xfrm>
              <a:off x="1623091" y="5225717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F06184C0-95D4-4F36-0CC3-E44437A9E964}"/>
                </a:ext>
              </a:extLst>
            </p:cNvPr>
            <p:cNvSpPr/>
            <p:nvPr/>
          </p:nvSpPr>
          <p:spPr>
            <a:xfrm>
              <a:off x="4063438" y="280128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9A3DF8C9-2847-4593-E2D6-A34ADC9D1D92}"/>
                </a:ext>
              </a:extLst>
            </p:cNvPr>
            <p:cNvSpPr/>
            <p:nvPr/>
          </p:nvSpPr>
          <p:spPr>
            <a:xfrm>
              <a:off x="4787965" y="3521454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1DDF0895-477E-A934-1B38-AB885B224477}"/>
                </a:ext>
              </a:extLst>
            </p:cNvPr>
            <p:cNvSpPr/>
            <p:nvPr/>
          </p:nvSpPr>
          <p:spPr>
            <a:xfrm>
              <a:off x="2286537" y="2833929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93FD2D36-9BBA-60FA-5D16-15CA40C1B09E}"/>
                </a:ext>
              </a:extLst>
            </p:cNvPr>
            <p:cNvSpPr/>
            <p:nvPr/>
          </p:nvSpPr>
          <p:spPr>
            <a:xfrm>
              <a:off x="1627681" y="3493238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95524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</a:t>
            </a:r>
            <a:r>
              <a:rPr lang="ko-KR" altLang="en-US" sz="4800"/>
              <a:t>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8058ED-851D-AC40-361E-C074F9E1E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18" y="2000680"/>
            <a:ext cx="3016859" cy="17160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1F9D46-FD38-AF28-5875-5AA7ED98E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438" y="2000680"/>
            <a:ext cx="2705712" cy="18634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62786E3-CADE-EDDE-4F25-F7DE7C064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837" y="1930761"/>
            <a:ext cx="2705712" cy="2003315"/>
          </a:xfrm>
          <a:prstGeom prst="rect">
            <a:avLst/>
          </a:prstGeom>
        </p:spPr>
      </p:pic>
      <p:sp>
        <p:nvSpPr>
          <p:cNvPr id="11" name="같음 기호 10">
            <a:extLst>
              <a:ext uri="{FF2B5EF4-FFF2-40B4-BE49-F238E27FC236}">
                <a16:creationId xmlns:a16="http://schemas.microsoft.com/office/drawing/2014/main" id="{A64959F0-7EC9-F688-0E46-77140E0A99A9}"/>
              </a:ext>
            </a:extLst>
          </p:cNvPr>
          <p:cNvSpPr/>
          <p:nvPr/>
        </p:nvSpPr>
        <p:spPr>
          <a:xfrm>
            <a:off x="3766887" y="2571320"/>
            <a:ext cx="570641" cy="644549"/>
          </a:xfrm>
          <a:prstGeom prst="mathEqual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빼기 기호 11">
            <a:extLst>
              <a:ext uri="{FF2B5EF4-FFF2-40B4-BE49-F238E27FC236}">
                <a16:creationId xmlns:a16="http://schemas.microsoft.com/office/drawing/2014/main" id="{4EDCEA78-F5C8-BE80-DF13-34F6E7A7F7EB}"/>
              </a:ext>
            </a:extLst>
          </p:cNvPr>
          <p:cNvSpPr/>
          <p:nvPr/>
        </p:nvSpPr>
        <p:spPr>
          <a:xfrm>
            <a:off x="7648921" y="2571320"/>
            <a:ext cx="763145" cy="699550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5706536" y="4159488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20CCFE3-7250-7DB0-12FC-A7036AB00F73}"/>
              </a:ext>
            </a:extLst>
          </p:cNvPr>
          <p:cNvSpPr/>
          <p:nvPr/>
        </p:nvSpPr>
        <p:spPr>
          <a:xfrm>
            <a:off x="9942797" y="4159488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19F35-0B3E-6CEA-6DEB-53F971A2EA24}"/>
                  </a:ext>
                </a:extLst>
              </p:cNvPr>
              <p:cNvSpPr txBox="1"/>
              <p:nvPr/>
            </p:nvSpPr>
            <p:spPr>
              <a:xfrm>
                <a:off x="358295" y="4715889"/>
                <a:ext cx="11475409" cy="1720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i="1" dirty="0">
                    <a:latin typeface="Cambria Math" panose="02040503050406030204" pitchFamily="18" charset="0"/>
                  </a:rPr>
                  <a:t>따라서 </a:t>
                </a:r>
                <a:r>
                  <a:rPr lang="ko-KR" altLang="en-US" i="1" dirty="0" err="1">
                    <a:latin typeface="Cambria Math" panose="02040503050406030204" pitchFamily="18" charset="0"/>
                  </a:rPr>
                  <a:t>액추에이터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1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층의 내부 부피는 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r>
                  <a:rPr lang="en-US" altLang="ko-KR" i="1" dirty="0">
                    <a:latin typeface="Cambria Math" panose="02040503050406030204" pitchFamily="18" charset="0"/>
                  </a:rPr>
                  <a:t>n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층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(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또는 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n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개의 패턴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)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의 </a:t>
                </a:r>
                <a:r>
                  <a:rPr lang="ko-KR" altLang="en-US" i="1" dirty="0" err="1">
                    <a:latin typeface="Cambria Math" panose="02040503050406030204" pitchFamily="18" charset="0"/>
                  </a:rPr>
                  <a:t>액추에이터는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n-1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개의 링과 결합함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19F35-0B3E-6CEA-6DEB-53F971A2E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95" y="4715889"/>
                <a:ext cx="11475409" cy="1720727"/>
              </a:xfrm>
              <a:prstGeom prst="rect">
                <a:avLst/>
              </a:prstGeom>
              <a:blipFill>
                <a:blip r:embed="rId5"/>
                <a:stretch>
                  <a:fillRect l="-478" t="-2837" b="-46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액자 3">
            <a:extLst>
              <a:ext uri="{FF2B5EF4-FFF2-40B4-BE49-F238E27FC236}">
                <a16:creationId xmlns:a16="http://schemas.microsoft.com/office/drawing/2014/main" id="{41BA9ECF-2C31-10C8-68A1-E996F0D712FA}"/>
              </a:ext>
            </a:extLst>
          </p:cNvPr>
          <p:cNvSpPr/>
          <p:nvPr/>
        </p:nvSpPr>
        <p:spPr>
          <a:xfrm>
            <a:off x="3063469" y="5207667"/>
            <a:ext cx="6039280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582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</a:t>
            </a:r>
            <a:r>
              <a:rPr lang="ko-KR" altLang="en-US" sz="4800"/>
              <a:t>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19F35-0B3E-6CEA-6DEB-53F971A2EA24}"/>
                  </a:ext>
                </a:extLst>
              </p:cNvPr>
              <p:cNvSpPr txBox="1"/>
              <p:nvPr/>
            </p:nvSpPr>
            <p:spPr>
              <a:xfrm>
                <a:off x="488923" y="1492539"/>
                <a:ext cx="11475409" cy="1720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i="1" dirty="0">
                    <a:latin typeface="Cambria Math" panose="02040503050406030204" pitchFamily="18" charset="0"/>
                  </a:rPr>
                  <a:t>따라서 </a:t>
                </a:r>
                <a:r>
                  <a:rPr lang="ko-KR" altLang="en-US" i="1" dirty="0" err="1">
                    <a:latin typeface="Cambria Math" panose="02040503050406030204" pitchFamily="18" charset="0"/>
                  </a:rPr>
                  <a:t>액추에이터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1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층의 내부 부피는 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r>
                  <a:rPr lang="en-US" altLang="ko-KR" i="1" dirty="0">
                    <a:latin typeface="Cambria Math" panose="02040503050406030204" pitchFamily="18" charset="0"/>
                  </a:rPr>
                  <a:t>n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층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(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또는 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n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개의 패턴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)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의 </a:t>
                </a:r>
                <a:r>
                  <a:rPr lang="ko-KR" altLang="en-US" i="1" dirty="0" err="1">
                    <a:latin typeface="Cambria Math" panose="02040503050406030204" pitchFamily="18" charset="0"/>
                  </a:rPr>
                  <a:t>액추에이터는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n-1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개의 링과 결합함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19F35-0B3E-6CEA-6DEB-53F971A2E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23" y="1492539"/>
                <a:ext cx="11475409" cy="1720727"/>
              </a:xfrm>
              <a:prstGeom prst="rect">
                <a:avLst/>
              </a:prstGeom>
              <a:blipFill>
                <a:blip r:embed="rId2"/>
                <a:stretch>
                  <a:fillRect l="-425" t="-2837" b="-46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2AA819F9-6A45-334F-2571-BBB518DA8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38" y="3568226"/>
            <a:ext cx="4444109" cy="2724025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FCEE832-9109-04FF-C93C-80B1D5DE5B67}"/>
              </a:ext>
            </a:extLst>
          </p:cNvPr>
          <p:cNvCxnSpPr>
            <a:cxnSpLocks/>
          </p:cNvCxnSpPr>
          <p:nvPr/>
        </p:nvCxnSpPr>
        <p:spPr>
          <a:xfrm flipV="1">
            <a:off x="4945163" y="4728778"/>
            <a:ext cx="0" cy="420738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F8C9903-B4F3-121A-1325-FEE326D1DAAE}"/>
              </a:ext>
            </a:extLst>
          </p:cNvPr>
          <p:cNvSpPr txBox="1"/>
          <p:nvPr/>
        </p:nvSpPr>
        <p:spPr>
          <a:xfrm>
            <a:off x="2930523" y="4780184"/>
            <a:ext cx="218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높이 </a:t>
            </a:r>
            <a:r>
              <a:rPr lang="en-US" altLang="ko-KR" dirty="0">
                <a:solidFill>
                  <a:schemeClr val="bg1"/>
                </a:solidFill>
              </a:rPr>
              <a:t>= s = 3.4 mm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67DB61E-6C2E-2270-1F5B-B3F8EAD43C44}"/>
              </a:ext>
            </a:extLst>
          </p:cNvPr>
          <p:cNvCxnSpPr>
            <a:cxnSpLocks/>
          </p:cNvCxnSpPr>
          <p:nvPr/>
        </p:nvCxnSpPr>
        <p:spPr>
          <a:xfrm>
            <a:off x="2310063" y="4124907"/>
            <a:ext cx="1137455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A9E04ED-0D75-59F0-41A8-8B7F2BCEE550}"/>
              </a:ext>
            </a:extLst>
          </p:cNvPr>
          <p:cNvSpPr txBox="1"/>
          <p:nvPr/>
        </p:nvSpPr>
        <p:spPr>
          <a:xfrm>
            <a:off x="2067909" y="4359446"/>
            <a:ext cx="218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R = 20 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/>
              <p:nvPr/>
            </p:nvSpPr>
            <p:spPr>
              <a:xfrm>
                <a:off x="5415457" y="3476239"/>
                <a:ext cx="7097385" cy="2967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i="1" dirty="0">
                    <a:latin typeface="Cambria Math" panose="02040503050406030204" pitchFamily="18" charset="0"/>
                  </a:rPr>
                  <a:t>링 내부 부피는 </a:t>
                </a:r>
                <a:r>
                  <a:rPr lang="ko-KR" altLang="en-US" i="1" dirty="0" err="1">
                    <a:latin typeface="Cambria Math" panose="02040503050406030204" pitchFamily="18" charset="0"/>
                  </a:rPr>
                  <a:t>액추에이터의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 수축과 관계없이 다음과 같다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.</a:t>
                </a: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𝑟𝑖𝑛𝑔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r>
                  <a:rPr lang="ko-KR" altLang="en-US" i="1" dirty="0">
                    <a:latin typeface="Cambria Math" panose="02040503050406030204" pitchFamily="18" charset="0"/>
                  </a:rPr>
                  <a:t>따라서  </a:t>
                </a:r>
                <a:r>
                  <a:rPr lang="ko-KR" altLang="en-US" i="1" dirty="0" err="1">
                    <a:latin typeface="Cambria Math" panose="02040503050406030204" pitchFamily="18" charset="0"/>
                  </a:rPr>
                  <a:t>액추에이터의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 내부 부피는 다음과 같다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.</a:t>
                </a: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𝑟𝑖𝑛𝑔</m:t>
                          </m:r>
                        </m:sub>
                      </m:sSub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ko-K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−1)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457" y="3476239"/>
                <a:ext cx="7097385" cy="2967736"/>
              </a:xfrm>
              <a:prstGeom prst="rect">
                <a:avLst/>
              </a:prstGeom>
              <a:blipFill>
                <a:blip r:embed="rId4"/>
                <a:stretch>
                  <a:fillRect l="-687" t="-1437" b="-4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액자 19">
            <a:extLst>
              <a:ext uri="{FF2B5EF4-FFF2-40B4-BE49-F238E27FC236}">
                <a16:creationId xmlns:a16="http://schemas.microsoft.com/office/drawing/2014/main" id="{D1C3AAEC-5C37-EAF2-56ED-695A8105B964}"/>
              </a:ext>
            </a:extLst>
          </p:cNvPr>
          <p:cNvSpPr/>
          <p:nvPr/>
        </p:nvSpPr>
        <p:spPr>
          <a:xfrm>
            <a:off x="5737917" y="5149516"/>
            <a:ext cx="6039280" cy="1385350"/>
          </a:xfrm>
          <a:prstGeom prst="frame">
            <a:avLst>
              <a:gd name="adj1" fmla="val 491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139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</a:t>
            </a:r>
            <a:r>
              <a:rPr lang="en-US" altLang="ko-KR" sz="4800" dirty="0"/>
              <a:t>(</a:t>
            </a:r>
            <a:r>
              <a:rPr lang="ko-KR" altLang="en-US" sz="4800" dirty="0"/>
              <a:t>식 검증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19F35-0B3E-6CEA-6DEB-53F971A2EA24}"/>
                  </a:ext>
                </a:extLst>
              </p:cNvPr>
              <p:cNvSpPr txBox="1"/>
              <p:nvPr/>
            </p:nvSpPr>
            <p:spPr>
              <a:xfrm>
                <a:off x="488923" y="1492539"/>
                <a:ext cx="11475409" cy="1443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i="1" dirty="0" err="1">
                    <a:latin typeface="Cambria Math" panose="02040503050406030204" pitchFamily="18" charset="0"/>
                  </a:rPr>
                  <a:t>액추에이터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1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층의 내부 부피에 대하여 우리가 세운 식과 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r>
                  <a:rPr lang="ko-KR" altLang="en-US" i="1" dirty="0" err="1">
                    <a:latin typeface="Cambria Math" panose="02040503050406030204" pitchFamily="18" charset="0"/>
                  </a:rPr>
                  <a:t>인벤터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 모델링의 내부 부피 계산 결과를 비교하여 식을 검증한다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19F35-0B3E-6CEA-6DEB-53F971A2E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23" y="1492539"/>
                <a:ext cx="11475409" cy="1443729"/>
              </a:xfrm>
              <a:prstGeom prst="rect">
                <a:avLst/>
              </a:prstGeom>
              <a:blipFill>
                <a:blip r:embed="rId2"/>
                <a:stretch>
                  <a:fillRect l="-425" t="-33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0744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477" y="323134"/>
            <a:ext cx="8181474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이론식을 통한 </a:t>
            </a:r>
            <a:r>
              <a:rPr lang="ko-KR" altLang="en-US" sz="4800" dirty="0" err="1"/>
              <a:t>액추에이터</a:t>
            </a:r>
            <a:r>
              <a:rPr lang="ko-KR" altLang="en-US" sz="4800" dirty="0"/>
              <a:t> 힘 계산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/>
              <p:nvPr/>
            </p:nvSpPr>
            <p:spPr>
              <a:xfrm>
                <a:off x="670616" y="1381913"/>
                <a:ext cx="10061551" cy="4166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i="1" dirty="0">
                    <a:latin typeface="Cambria Math" panose="02040503050406030204" pitchFamily="18" charset="0"/>
                  </a:rPr>
                  <a:t>액추에이터가 수직으로 전달하는 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𝑎𝑐𝑡</m:t>
                        </m:r>
                      </m:sub>
                    </m:sSub>
                  </m:oMath>
                </a14:m>
                <a:r>
                  <a:rPr lang="ko-KR" altLang="en-US" b="0" i="1" dirty="0">
                    <a:latin typeface="Cambria Math" panose="02040503050406030204" pitchFamily="18" charset="0"/>
                  </a:rPr>
                  <a:t>은 다음과 같다</a:t>
                </a:r>
                <a:r>
                  <a:rPr lang="en-US" altLang="ko-KR" b="0" i="1" dirty="0">
                    <a:latin typeface="Cambria Math" panose="02040503050406030204" pitchFamily="18" charset="0"/>
                  </a:rPr>
                  <a:t>.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𝑝𝑟𝑒𝑠𝑠𝑢𝑟𝑒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𝑒𝑙𝑎𝑠𝑡𝑖𝑐</m:t>
                          </m:r>
                        </m:sub>
                      </m:sSub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r>
                  <a:rPr lang="ko-KR" altLang="en-US" i="1" dirty="0" err="1">
                    <a:latin typeface="Cambria Math" panose="02040503050406030204" pitchFamily="18" charset="0"/>
                  </a:rPr>
                  <a:t>컴프레셔로부터의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  압력 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P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에 의한 힘은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𝑝𝑟𝑒𝑠𝑠𝑢𝑟𝑒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𝑑𝐿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𝑑𝑉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𝑑𝐿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r>
                  <a:rPr lang="ko-KR" altLang="en-US" i="1" dirty="0">
                    <a:latin typeface="Cambria Math" panose="02040503050406030204" pitchFamily="18" charset="0"/>
                  </a:rPr>
                  <a:t>이고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,</a:t>
                </a:r>
              </a:p>
              <a:p>
                <a:r>
                  <a:rPr lang="ko-KR" altLang="en-US" i="1" dirty="0">
                    <a:latin typeface="Cambria Math" panose="02040503050406030204" pitchFamily="18" charset="0"/>
                  </a:rPr>
                  <a:t>탄성계수가 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k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인 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TPU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로 제작된 </a:t>
                </a:r>
                <a:r>
                  <a:rPr lang="ko-KR" altLang="en-US" i="1" dirty="0" err="1">
                    <a:latin typeface="Cambria Math" panose="02040503050406030204" pitchFamily="18" charset="0"/>
                  </a:rPr>
                  <a:t>액추에이터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 외벽의 탄성력은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𝑒𝑙𝑎𝑠𝑡𝑖𝑐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ko-KR" altLang="en-US" i="1" dirty="0">
                    <a:latin typeface="Cambria Math" panose="02040503050406030204" pitchFamily="18" charset="0"/>
                  </a:rPr>
                  <a:t>이다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.</a:t>
                </a: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ko-K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−1)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:r>
                  <a:rPr lang="ko-KR" altLang="en-US" i="1" dirty="0">
                    <a:latin typeface="Cambria Math" panose="02040503050406030204" pitchFamily="18" charset="0"/>
                  </a:rPr>
                  <a:t>이므로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,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ko-K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16" y="1381913"/>
                <a:ext cx="10061551" cy="4166718"/>
              </a:xfrm>
              <a:prstGeom prst="rect">
                <a:avLst/>
              </a:prstGeom>
              <a:blipFill>
                <a:blip r:embed="rId2"/>
                <a:stretch>
                  <a:fillRect l="-485" t="-11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1308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DBCD5F8-899B-D27D-FFC3-8B0145018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359" y="694635"/>
            <a:ext cx="2918018" cy="542680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012E9B-9DA0-656B-0B57-19F17AED1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1" y="711582"/>
            <a:ext cx="2774343" cy="543483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5013" y="323134"/>
            <a:ext cx="4575937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 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4642D9C-DB0A-AD41-3095-398B4C74857A}"/>
              </a:ext>
            </a:extLst>
          </p:cNvPr>
          <p:cNvCxnSpPr>
            <a:cxnSpLocks/>
          </p:cNvCxnSpPr>
          <p:nvPr/>
        </p:nvCxnSpPr>
        <p:spPr>
          <a:xfrm>
            <a:off x="2855565" y="1484398"/>
            <a:ext cx="0" cy="743667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9CF20BF-ED2F-77E7-8A9A-4794AA947060}"/>
              </a:ext>
            </a:extLst>
          </p:cNvPr>
          <p:cNvCxnSpPr>
            <a:cxnSpLocks/>
          </p:cNvCxnSpPr>
          <p:nvPr/>
        </p:nvCxnSpPr>
        <p:spPr>
          <a:xfrm>
            <a:off x="2939299" y="1484398"/>
            <a:ext cx="1440196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0EC5270-C117-FA48-2C97-5CD37A651939}"/>
              </a:ext>
            </a:extLst>
          </p:cNvPr>
          <p:cNvCxnSpPr>
            <a:cxnSpLocks/>
          </p:cNvCxnSpPr>
          <p:nvPr/>
        </p:nvCxnSpPr>
        <p:spPr>
          <a:xfrm>
            <a:off x="2939299" y="2228065"/>
            <a:ext cx="1440196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409D705-3D74-DD63-0021-D9EF3C8CAA26}"/>
              </a:ext>
            </a:extLst>
          </p:cNvPr>
          <p:cNvSpPr txBox="1"/>
          <p:nvPr/>
        </p:nvSpPr>
        <p:spPr>
          <a:xfrm>
            <a:off x="2939299" y="1545776"/>
            <a:ext cx="3162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층 </a:t>
            </a:r>
            <a:r>
              <a:rPr lang="en-US" altLang="ko-KR" dirty="0"/>
              <a:t>(</a:t>
            </a:r>
            <a:r>
              <a:rPr lang="ko-KR" altLang="en-US" dirty="0"/>
              <a:t>초기상태</a:t>
            </a:r>
            <a:r>
              <a:rPr lang="en-US" altLang="ko-KR" dirty="0"/>
              <a:t> 60</a:t>
            </a:r>
            <a:r>
              <a:rPr lang="ko-KR" altLang="en-US" dirty="0" err="1"/>
              <a:t>도일때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h = 24 mm) </a:t>
            </a:r>
            <a:r>
              <a:rPr lang="ko-KR" altLang="en-US" dirty="0"/>
              <a:t>높이 </a:t>
            </a:r>
            <a:r>
              <a:rPr lang="en-US" altLang="ko-KR" dirty="0"/>
              <a:t>= L</a:t>
            </a:r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ADB0B2D-4C93-2964-1E0A-95335A51DD0D}"/>
              </a:ext>
            </a:extLst>
          </p:cNvPr>
          <p:cNvCxnSpPr>
            <a:cxnSpLocks/>
          </p:cNvCxnSpPr>
          <p:nvPr/>
        </p:nvCxnSpPr>
        <p:spPr>
          <a:xfrm>
            <a:off x="5672030" y="2228065"/>
            <a:ext cx="805543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47756FC-94B5-7C83-EE11-694C147905DA}"/>
              </a:ext>
            </a:extLst>
          </p:cNvPr>
          <p:cNvCxnSpPr>
            <a:cxnSpLocks/>
          </p:cNvCxnSpPr>
          <p:nvPr/>
        </p:nvCxnSpPr>
        <p:spPr>
          <a:xfrm>
            <a:off x="6283922" y="1842550"/>
            <a:ext cx="193651" cy="385515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BB17A9EA-D541-E4F2-8471-23ADFE4361D8}"/>
              </a:ext>
            </a:extLst>
          </p:cNvPr>
          <p:cNvCxnSpPr/>
          <p:nvPr/>
        </p:nvCxnSpPr>
        <p:spPr>
          <a:xfrm rot="5400000" flipH="1" flipV="1">
            <a:off x="6236815" y="2077042"/>
            <a:ext cx="192758" cy="171880"/>
          </a:xfrm>
          <a:prstGeom prst="curvedConnector3">
            <a:avLst>
              <a:gd name="adj1" fmla="val 89235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BA901CA-A84C-E82E-805A-A5D9C6F4314C}"/>
              </a:ext>
            </a:extLst>
          </p:cNvPr>
          <p:cNvSpPr txBox="1"/>
          <p:nvPr/>
        </p:nvSpPr>
        <p:spPr>
          <a:xfrm>
            <a:off x="6335558" y="1698487"/>
            <a:ext cx="494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수축에 의해 면이 기운 각도 </a:t>
            </a:r>
            <a:r>
              <a:rPr lang="en-US" altLang="ko-KR" dirty="0"/>
              <a:t>(</a:t>
            </a:r>
            <a:r>
              <a:rPr lang="ko-KR" altLang="en-US" dirty="0"/>
              <a:t>초기 상태 </a:t>
            </a:r>
            <a:r>
              <a:rPr lang="en-US" altLang="ko-KR" dirty="0"/>
              <a:t>60</a:t>
            </a:r>
            <a:r>
              <a:rPr lang="ko-KR" altLang="en-US" dirty="0"/>
              <a:t>도</a:t>
            </a:r>
            <a:r>
              <a:rPr lang="en-US" altLang="ko-KR" dirty="0"/>
              <a:t>) = </a:t>
            </a:r>
            <a:r>
              <a:rPr lang="el-GR" altLang="ko-KR" dirty="0"/>
              <a:t>θ</a:t>
            </a:r>
            <a:r>
              <a:rPr lang="ko-KR" altLang="en-US" dirty="0"/>
              <a:t> 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955D188-7019-EAE6-64E5-659CF56677D4}"/>
              </a:ext>
            </a:extLst>
          </p:cNvPr>
          <p:cNvCxnSpPr>
            <a:cxnSpLocks/>
          </p:cNvCxnSpPr>
          <p:nvPr/>
        </p:nvCxnSpPr>
        <p:spPr>
          <a:xfrm>
            <a:off x="1737286" y="5213043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D61AD25-AE00-4251-63A7-D5D1056FEE90}"/>
              </a:ext>
            </a:extLst>
          </p:cNvPr>
          <p:cNvCxnSpPr>
            <a:cxnSpLocks/>
          </p:cNvCxnSpPr>
          <p:nvPr/>
        </p:nvCxnSpPr>
        <p:spPr>
          <a:xfrm>
            <a:off x="2020315" y="5213043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595681C-34FB-2E82-7CE8-131C10A50E5B}"/>
              </a:ext>
            </a:extLst>
          </p:cNvPr>
          <p:cNvCxnSpPr>
            <a:cxnSpLocks/>
          </p:cNvCxnSpPr>
          <p:nvPr/>
        </p:nvCxnSpPr>
        <p:spPr>
          <a:xfrm flipH="1">
            <a:off x="1667304" y="5804309"/>
            <a:ext cx="415878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D46295D-BAA5-929B-CF02-D2FD0B46C497}"/>
              </a:ext>
            </a:extLst>
          </p:cNvPr>
          <p:cNvSpPr txBox="1"/>
          <p:nvPr/>
        </p:nvSpPr>
        <p:spPr>
          <a:xfrm>
            <a:off x="138836" y="6207794"/>
            <a:ext cx="3762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모래시계 안쪽 너비 </a:t>
            </a:r>
            <a:r>
              <a:rPr lang="en-US" altLang="ko-KR" dirty="0"/>
              <a:t>= d = 10.218 mm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5B383E-385B-D556-2318-F1EA5CBAE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329" y="3110064"/>
            <a:ext cx="2981965" cy="30113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694A25-CC30-7E0D-C46D-A7BEF017199E}"/>
              </a:ext>
            </a:extLst>
          </p:cNvPr>
          <p:cNvSpPr txBox="1"/>
          <p:nvPr/>
        </p:nvSpPr>
        <p:spPr>
          <a:xfrm>
            <a:off x="8061821" y="6146417"/>
            <a:ext cx="3661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정팔각형 상판</a:t>
            </a:r>
            <a:r>
              <a:rPr lang="en-US" altLang="ko-KR" dirty="0"/>
              <a:t>, </a:t>
            </a:r>
            <a:r>
              <a:rPr lang="ko-KR" altLang="en-US" dirty="0"/>
              <a:t>하판</a:t>
            </a:r>
            <a:r>
              <a:rPr lang="en-US" altLang="ko-KR" dirty="0"/>
              <a:t>, </a:t>
            </a:r>
            <a:r>
              <a:rPr lang="ko-KR" altLang="en-US" dirty="0"/>
              <a:t>링</a:t>
            </a:r>
            <a:endParaRPr lang="en-US" altLang="ko-KR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2361857-98F2-C81A-D176-1DF39DA0FDC5}"/>
              </a:ext>
            </a:extLst>
          </p:cNvPr>
          <p:cNvCxnSpPr>
            <a:cxnSpLocks/>
          </p:cNvCxnSpPr>
          <p:nvPr/>
        </p:nvCxnSpPr>
        <p:spPr>
          <a:xfrm>
            <a:off x="2855565" y="3783728"/>
            <a:ext cx="0" cy="362465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CD63134-F57D-88FC-8FCE-6CC8EC91D718}"/>
              </a:ext>
            </a:extLst>
          </p:cNvPr>
          <p:cNvCxnSpPr>
            <a:cxnSpLocks/>
          </p:cNvCxnSpPr>
          <p:nvPr/>
        </p:nvCxnSpPr>
        <p:spPr>
          <a:xfrm>
            <a:off x="2939299" y="3872083"/>
            <a:ext cx="385905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373D873-18F9-886E-0B38-7D376E520206}"/>
              </a:ext>
            </a:extLst>
          </p:cNvPr>
          <p:cNvCxnSpPr>
            <a:cxnSpLocks/>
          </p:cNvCxnSpPr>
          <p:nvPr/>
        </p:nvCxnSpPr>
        <p:spPr>
          <a:xfrm>
            <a:off x="2939299" y="4039101"/>
            <a:ext cx="385905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60E4119-8FFE-91A0-B77C-0966C6D64805}"/>
              </a:ext>
            </a:extLst>
          </p:cNvPr>
          <p:cNvSpPr txBox="1"/>
          <p:nvPr/>
        </p:nvSpPr>
        <p:spPr>
          <a:xfrm>
            <a:off x="3364807" y="3584794"/>
            <a:ext cx="494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링</a:t>
            </a:r>
            <a:r>
              <a:rPr lang="en-US" altLang="ko-KR" dirty="0"/>
              <a:t>(</a:t>
            </a:r>
            <a:r>
              <a:rPr lang="ko-KR" altLang="en-US" dirty="0"/>
              <a:t>상판과 하판 동일</a:t>
            </a:r>
            <a:r>
              <a:rPr lang="en-US" altLang="ko-KR" dirty="0"/>
              <a:t>)</a:t>
            </a:r>
            <a:r>
              <a:rPr lang="ko-KR" altLang="en-US" dirty="0"/>
              <a:t>의 높이 </a:t>
            </a:r>
            <a:r>
              <a:rPr lang="en-US" altLang="ko-KR" dirty="0"/>
              <a:t>= s = 3.4 mm</a:t>
            </a:r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D418E9F-18A4-E2C0-0CEF-9E37A2643540}"/>
              </a:ext>
            </a:extLst>
          </p:cNvPr>
          <p:cNvCxnSpPr>
            <a:cxnSpLocks/>
          </p:cNvCxnSpPr>
          <p:nvPr/>
        </p:nvCxnSpPr>
        <p:spPr>
          <a:xfrm>
            <a:off x="5911671" y="5202089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6561397-0EC3-32A9-CC3F-EB1D4AD626C5}"/>
              </a:ext>
            </a:extLst>
          </p:cNvPr>
          <p:cNvCxnSpPr>
            <a:cxnSpLocks/>
          </p:cNvCxnSpPr>
          <p:nvPr/>
        </p:nvCxnSpPr>
        <p:spPr>
          <a:xfrm>
            <a:off x="6091572" y="5202089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3753FDF-8C05-A329-EBE1-0C4CE4545076}"/>
              </a:ext>
            </a:extLst>
          </p:cNvPr>
          <p:cNvCxnSpPr>
            <a:cxnSpLocks/>
          </p:cNvCxnSpPr>
          <p:nvPr/>
        </p:nvCxnSpPr>
        <p:spPr>
          <a:xfrm flipH="1">
            <a:off x="5772937" y="5804309"/>
            <a:ext cx="415878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9CFCC4F-99E4-7E12-6A7B-E70520CC39CE}"/>
              </a:ext>
            </a:extLst>
          </p:cNvPr>
          <p:cNvSpPr txBox="1"/>
          <p:nvPr/>
        </p:nvSpPr>
        <p:spPr>
          <a:xfrm>
            <a:off x="5295440" y="6146417"/>
            <a:ext cx="161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q = 4.938 mm</a:t>
            </a:r>
            <a:endParaRPr lang="ko-KR" altLang="en-US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C36B614-6486-4DE3-28C1-0FB84A36CA42}"/>
              </a:ext>
            </a:extLst>
          </p:cNvPr>
          <p:cNvCxnSpPr>
            <a:cxnSpLocks/>
          </p:cNvCxnSpPr>
          <p:nvPr/>
        </p:nvCxnSpPr>
        <p:spPr>
          <a:xfrm flipV="1">
            <a:off x="6283922" y="2326610"/>
            <a:ext cx="208448" cy="389089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8A08558-93DB-3EC7-85B7-F9FDB4A2BEB8}"/>
              </a:ext>
            </a:extLst>
          </p:cNvPr>
          <p:cNvCxnSpPr>
            <a:cxnSpLocks/>
          </p:cNvCxnSpPr>
          <p:nvPr/>
        </p:nvCxnSpPr>
        <p:spPr>
          <a:xfrm>
            <a:off x="6283922" y="2715699"/>
            <a:ext cx="208448" cy="323134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63F142-AAF6-3B61-B7DF-89C194E71C0C}"/>
                  </a:ext>
                </a:extLst>
              </p:cNvPr>
              <p:cNvSpPr txBox="1"/>
              <p:nvPr/>
            </p:nvSpPr>
            <p:spPr>
              <a:xfrm>
                <a:off x="6492370" y="2479633"/>
                <a:ext cx="49466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링과 링 사이 면의 최소 길이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= 13.856 mm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63F142-AAF6-3B61-B7DF-89C194E71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370" y="2479633"/>
                <a:ext cx="4946625" cy="369332"/>
              </a:xfrm>
              <a:prstGeom prst="rect">
                <a:avLst/>
              </a:prstGeom>
              <a:blipFill>
                <a:blip r:embed="rId5"/>
                <a:stretch>
                  <a:fillRect l="-986"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1395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5013" y="323134"/>
            <a:ext cx="4575937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 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E9EBE81-ED64-EE19-A515-E5EA28CA2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24" y="138055"/>
            <a:ext cx="4281696" cy="353409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B377C90-BA53-4CD0-4EE8-375B7CCF1ECA}"/>
              </a:ext>
            </a:extLst>
          </p:cNvPr>
          <p:cNvSpPr txBox="1"/>
          <p:nvPr/>
        </p:nvSpPr>
        <p:spPr>
          <a:xfrm>
            <a:off x="5291226" y="2979998"/>
            <a:ext cx="3546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/>
              <a:t>액추에이터</a:t>
            </a:r>
            <a:r>
              <a:rPr lang="ko-KR" altLang="en-US" sz="3200" dirty="0"/>
              <a:t> 층 한 개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CCFD18C-236D-8166-B045-5F80420DB25A}"/>
              </a:ext>
            </a:extLst>
          </p:cNvPr>
          <p:cNvGrpSpPr/>
          <p:nvPr/>
        </p:nvGrpSpPr>
        <p:grpSpPr>
          <a:xfrm>
            <a:off x="847118" y="3801982"/>
            <a:ext cx="6632932" cy="2781552"/>
            <a:chOff x="812742" y="2708827"/>
            <a:chExt cx="6632932" cy="278155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F0FA5AE-347F-7DE5-BE3B-9F33FDE93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742" y="2708827"/>
              <a:ext cx="4444109" cy="2724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6DA7C35-05E4-A478-4E97-B77D03F9C68E}"/>
                </a:ext>
              </a:extLst>
            </p:cNvPr>
            <p:cNvSpPr txBox="1"/>
            <p:nvPr/>
          </p:nvSpPr>
          <p:spPr>
            <a:xfrm>
              <a:off x="5256851" y="4905604"/>
              <a:ext cx="19267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/>
                <a:t>팔각형 링</a:t>
              </a: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F6D69F1F-E615-0498-7A84-67D59214A7BD}"/>
                </a:ext>
              </a:extLst>
            </p:cNvPr>
            <p:cNvCxnSpPr>
              <a:cxnSpLocks/>
            </p:cNvCxnSpPr>
            <p:nvPr/>
          </p:nvCxnSpPr>
          <p:spPr>
            <a:xfrm>
              <a:off x="4751685" y="3930884"/>
              <a:ext cx="0" cy="500238"/>
            </a:xfrm>
            <a:prstGeom prst="line">
              <a:avLst/>
            </a:prstGeom>
            <a:ln w="38100">
              <a:solidFill>
                <a:schemeClr val="bg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18E9FED9-5E57-5001-5EDB-AC9EBD62EBB0}"/>
                </a:ext>
              </a:extLst>
            </p:cNvPr>
            <p:cNvCxnSpPr>
              <a:cxnSpLocks/>
            </p:cNvCxnSpPr>
            <p:nvPr/>
          </p:nvCxnSpPr>
          <p:spPr>
            <a:xfrm>
              <a:off x="4874119" y="3930884"/>
              <a:ext cx="0" cy="500238"/>
            </a:xfrm>
            <a:prstGeom prst="line">
              <a:avLst/>
            </a:prstGeom>
            <a:ln w="38100">
              <a:solidFill>
                <a:schemeClr val="bg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B223C989-5926-22D4-74FA-971DC462FF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94529" y="4536272"/>
              <a:ext cx="419554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17571FA-E521-0253-D3C8-CDB83DEFE5B3}"/>
                </a:ext>
              </a:extLst>
            </p:cNvPr>
            <p:cNvSpPr txBox="1"/>
            <p:nvPr/>
          </p:nvSpPr>
          <p:spPr>
            <a:xfrm>
              <a:off x="5256850" y="4070839"/>
              <a:ext cx="21888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링 틈 </a:t>
              </a:r>
              <a:r>
                <a:rPr lang="en-US" altLang="ko-KR" dirty="0"/>
                <a:t>= 2 mm,</a:t>
              </a:r>
            </a:p>
            <a:p>
              <a:r>
                <a:rPr lang="ko-KR" altLang="en-US" dirty="0"/>
                <a:t>틈의 깊이 </a:t>
              </a:r>
              <a:r>
                <a:rPr lang="en-US" altLang="ko-KR" dirty="0"/>
                <a:t>= 1.2 mm </a:t>
              </a:r>
            </a:p>
          </p:txBody>
        </p:sp>
      </p:grp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EE001B2-F43E-19EA-6EE1-8E46EC26C39C}"/>
              </a:ext>
            </a:extLst>
          </p:cNvPr>
          <p:cNvCxnSpPr/>
          <p:nvPr/>
        </p:nvCxnSpPr>
        <p:spPr>
          <a:xfrm>
            <a:off x="1278784" y="2818827"/>
            <a:ext cx="0" cy="22052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59A40BB-340F-3AB0-D824-5616936D1617}"/>
              </a:ext>
            </a:extLst>
          </p:cNvPr>
          <p:cNvCxnSpPr/>
          <p:nvPr/>
        </p:nvCxnSpPr>
        <p:spPr>
          <a:xfrm>
            <a:off x="4838682" y="2818827"/>
            <a:ext cx="0" cy="22052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E9042E9-8B10-1FBF-5512-8B033B448F06}"/>
              </a:ext>
            </a:extLst>
          </p:cNvPr>
          <p:cNvCxnSpPr>
            <a:cxnSpLocks/>
          </p:cNvCxnSpPr>
          <p:nvPr/>
        </p:nvCxnSpPr>
        <p:spPr>
          <a:xfrm>
            <a:off x="3035941" y="3521242"/>
            <a:ext cx="0" cy="27008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82CF046-0A6B-46E1-A901-3B9D62782751}"/>
              </a:ext>
            </a:extLst>
          </p:cNvPr>
          <p:cNvCxnSpPr>
            <a:cxnSpLocks/>
          </p:cNvCxnSpPr>
          <p:nvPr/>
        </p:nvCxnSpPr>
        <p:spPr>
          <a:xfrm>
            <a:off x="4786061" y="1216331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ED3B9541-F564-71DC-5705-CC9940AFE7A1}"/>
              </a:ext>
            </a:extLst>
          </p:cNvPr>
          <p:cNvCxnSpPr>
            <a:cxnSpLocks/>
          </p:cNvCxnSpPr>
          <p:nvPr/>
        </p:nvCxnSpPr>
        <p:spPr>
          <a:xfrm>
            <a:off x="4867245" y="1216331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697B72DE-7B23-A9C3-F3AB-4EE382C8FF64}"/>
              </a:ext>
            </a:extLst>
          </p:cNvPr>
          <p:cNvCxnSpPr>
            <a:cxnSpLocks/>
          </p:cNvCxnSpPr>
          <p:nvPr/>
        </p:nvCxnSpPr>
        <p:spPr>
          <a:xfrm flipH="1">
            <a:off x="4628905" y="1821719"/>
            <a:ext cx="419554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B5E27FF-41ED-32F6-763D-DBAED678CF15}"/>
              </a:ext>
            </a:extLst>
          </p:cNvPr>
          <p:cNvSpPr txBox="1"/>
          <p:nvPr/>
        </p:nvSpPr>
        <p:spPr>
          <a:xfrm>
            <a:off x="5249776" y="1574184"/>
            <a:ext cx="3151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벽 두께 </a:t>
            </a:r>
            <a:r>
              <a:rPr lang="en-US" altLang="ko-KR" dirty="0"/>
              <a:t>= 0.8 mm</a:t>
            </a:r>
          </a:p>
          <a:p>
            <a:r>
              <a:rPr lang="ko-KR" altLang="en-US" dirty="0"/>
              <a:t>끼우는 곳의 높이 </a:t>
            </a:r>
            <a:r>
              <a:rPr lang="en-US" altLang="ko-KR" dirty="0"/>
              <a:t>= 0.8 mm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136739C-3EDD-E316-5927-99E5A3C3DB93}"/>
              </a:ext>
            </a:extLst>
          </p:cNvPr>
          <p:cNvCxnSpPr>
            <a:cxnSpLocks/>
          </p:cNvCxnSpPr>
          <p:nvPr/>
        </p:nvCxnSpPr>
        <p:spPr>
          <a:xfrm>
            <a:off x="3312094" y="3521242"/>
            <a:ext cx="0" cy="647986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91B774D-1F1C-722F-57B6-3684BF6EF7B2}"/>
              </a:ext>
            </a:extLst>
          </p:cNvPr>
          <p:cNvCxnSpPr>
            <a:cxnSpLocks/>
          </p:cNvCxnSpPr>
          <p:nvPr/>
        </p:nvCxnSpPr>
        <p:spPr>
          <a:xfrm>
            <a:off x="3312094" y="1466450"/>
            <a:ext cx="0" cy="919240"/>
          </a:xfrm>
          <a:prstGeom prst="line">
            <a:avLst/>
          </a:prstGeom>
          <a:ln w="38100">
            <a:solidFill>
              <a:srgbClr val="13BE8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3BFAB8EB-789E-B566-0163-502FFD12F2CE}"/>
              </a:ext>
            </a:extLst>
          </p:cNvPr>
          <p:cNvCxnSpPr>
            <a:cxnSpLocks/>
          </p:cNvCxnSpPr>
          <p:nvPr/>
        </p:nvCxnSpPr>
        <p:spPr>
          <a:xfrm>
            <a:off x="3788987" y="4469441"/>
            <a:ext cx="459879" cy="274439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607463F-CA0B-17E7-74DE-6DB99E76CABE}"/>
              </a:ext>
            </a:extLst>
          </p:cNvPr>
          <p:cNvCxnSpPr>
            <a:cxnSpLocks/>
          </p:cNvCxnSpPr>
          <p:nvPr/>
        </p:nvCxnSpPr>
        <p:spPr>
          <a:xfrm>
            <a:off x="4122554" y="4202393"/>
            <a:ext cx="459879" cy="274439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DB70141-3C01-DE1D-086F-45309123A27E}"/>
              </a:ext>
            </a:extLst>
          </p:cNvPr>
          <p:cNvCxnSpPr>
            <a:cxnSpLocks/>
          </p:cNvCxnSpPr>
          <p:nvPr/>
        </p:nvCxnSpPr>
        <p:spPr>
          <a:xfrm flipH="1">
            <a:off x="4039089" y="4339612"/>
            <a:ext cx="313404" cy="267048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574FE01-B3BA-EB76-ADDB-B8EAE7AE0543}"/>
              </a:ext>
            </a:extLst>
          </p:cNvPr>
          <p:cNvSpPr txBox="1"/>
          <p:nvPr/>
        </p:nvSpPr>
        <p:spPr>
          <a:xfrm>
            <a:off x="4535823" y="4041218"/>
            <a:ext cx="196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링 두께 </a:t>
            </a:r>
            <a:r>
              <a:rPr lang="en-US" altLang="ko-KR" dirty="0"/>
              <a:t>= 9.9 mm</a:t>
            </a:r>
          </a:p>
          <a:p>
            <a:endParaRPr lang="en-US" altLang="ko-KR" dirty="0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1A1AE318-9E2A-791B-852B-DE091BC73C8C}"/>
              </a:ext>
            </a:extLst>
          </p:cNvPr>
          <p:cNvCxnSpPr>
            <a:cxnSpLocks/>
          </p:cNvCxnSpPr>
          <p:nvPr/>
        </p:nvCxnSpPr>
        <p:spPr>
          <a:xfrm>
            <a:off x="2332653" y="2372253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2EFD01F9-CEDA-1DA9-6DB7-AF6C03FB55BC}"/>
              </a:ext>
            </a:extLst>
          </p:cNvPr>
          <p:cNvCxnSpPr>
            <a:cxnSpLocks/>
          </p:cNvCxnSpPr>
          <p:nvPr/>
        </p:nvCxnSpPr>
        <p:spPr>
          <a:xfrm>
            <a:off x="3788987" y="2372253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B261B03-A82D-AFB7-040A-8F45FB2A99AD}"/>
              </a:ext>
            </a:extLst>
          </p:cNvPr>
          <p:cNvCxnSpPr>
            <a:cxnSpLocks/>
          </p:cNvCxnSpPr>
          <p:nvPr/>
        </p:nvCxnSpPr>
        <p:spPr>
          <a:xfrm flipH="1">
            <a:off x="2332653" y="2757232"/>
            <a:ext cx="1456334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E9C92B2-1A66-85FE-490A-F4816415CD8D}"/>
              </a:ext>
            </a:extLst>
          </p:cNvPr>
          <p:cNvSpPr txBox="1"/>
          <p:nvPr/>
        </p:nvSpPr>
        <p:spPr>
          <a:xfrm>
            <a:off x="1096370" y="2926574"/>
            <a:ext cx="4281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정팔각형 한 변의 길이</a:t>
            </a:r>
            <a:r>
              <a:rPr lang="en-US" altLang="ko-KR" dirty="0"/>
              <a:t>(</a:t>
            </a:r>
            <a:r>
              <a:rPr lang="ko-KR" altLang="en-US" dirty="0"/>
              <a:t>내부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= D = 27 mm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9C1D5AA-F104-ED63-9F21-7904FC9158B1}"/>
              </a:ext>
            </a:extLst>
          </p:cNvPr>
          <p:cNvSpPr txBox="1"/>
          <p:nvPr/>
        </p:nvSpPr>
        <p:spPr>
          <a:xfrm>
            <a:off x="8039201" y="4864239"/>
            <a:ext cx="3546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내부 공간의 부피를 </a:t>
            </a:r>
            <a:endParaRPr lang="en-US" altLang="ko-KR" dirty="0"/>
          </a:p>
          <a:p>
            <a:r>
              <a:rPr lang="ko-KR" altLang="en-US" dirty="0"/>
              <a:t>한 층과 링 내부 부분을 나누어서</a:t>
            </a:r>
            <a:endParaRPr lang="en-US" altLang="ko-KR" dirty="0"/>
          </a:p>
          <a:p>
            <a:r>
              <a:rPr lang="ko-KR" altLang="en-US" dirty="0"/>
              <a:t>계산하고 합치는 방식으로 계산함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07240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12663" y="323134"/>
            <a:ext cx="598828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</a:t>
            </a:r>
            <a:r>
              <a:rPr lang="en-US" altLang="ko-KR" sz="4800" dirty="0"/>
              <a:t>(</a:t>
            </a:r>
            <a:r>
              <a:rPr lang="ko-KR" altLang="en-US" sz="4800" dirty="0" err="1"/>
              <a:t>인벤터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0F11CC-3C1D-0928-62DD-70F51B62A668}"/>
              </a:ext>
            </a:extLst>
          </p:cNvPr>
          <p:cNvSpPr txBox="1"/>
          <p:nvPr/>
        </p:nvSpPr>
        <p:spPr>
          <a:xfrm>
            <a:off x="368592" y="2099612"/>
            <a:ext cx="501468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/>
              <a:t>액추에이터</a:t>
            </a:r>
            <a:r>
              <a:rPr lang="ko-KR" altLang="en-US" sz="3200" dirty="0"/>
              <a:t> 층 한 개의 </a:t>
            </a:r>
            <a:endParaRPr lang="en-US" altLang="ko-KR" sz="3200" dirty="0"/>
          </a:p>
          <a:p>
            <a:pPr algn="ctr"/>
            <a:r>
              <a:rPr lang="ko-KR" altLang="en-US" sz="3200" dirty="0"/>
              <a:t>내부 부피 </a:t>
            </a:r>
            <a:r>
              <a:rPr lang="en-US" altLang="ko-KR" sz="3200" dirty="0"/>
              <a:t>=</a:t>
            </a:r>
          </a:p>
          <a:p>
            <a:pPr algn="ctr"/>
            <a:r>
              <a:rPr lang="en-US" altLang="ko-KR" sz="3200" dirty="0" err="1"/>
              <a:t>iProperties</a:t>
            </a:r>
            <a:r>
              <a:rPr lang="en-US" altLang="ko-KR" sz="3200" dirty="0"/>
              <a:t> </a:t>
            </a:r>
            <a:r>
              <a:rPr lang="ko-KR" altLang="en-US" sz="3200" dirty="0"/>
              <a:t>상 체적</a:t>
            </a:r>
            <a:endParaRPr lang="en-US" altLang="ko-KR" sz="3200" dirty="0"/>
          </a:p>
          <a:p>
            <a:pPr algn="ctr"/>
            <a:r>
              <a:rPr lang="ko-KR" altLang="en-US" sz="3200" dirty="0"/>
              <a:t>초기상태</a:t>
            </a:r>
            <a:r>
              <a:rPr lang="en-US" altLang="ko-KR" sz="3200" dirty="0"/>
              <a:t>(60</a:t>
            </a:r>
            <a:r>
              <a:rPr lang="ko-KR" altLang="en-US" sz="3200" dirty="0"/>
              <a:t>도</a:t>
            </a:r>
            <a:r>
              <a:rPr lang="en-US" altLang="ko-KR" sz="3200" dirty="0"/>
              <a:t>)</a:t>
            </a:r>
            <a:r>
              <a:rPr lang="ko-KR" altLang="en-US" sz="3200" dirty="0"/>
              <a:t>기준 </a:t>
            </a:r>
            <a:r>
              <a:rPr lang="en-US" altLang="ko-KR" sz="3200" dirty="0"/>
              <a:t>68768.215 mm^3</a:t>
            </a:r>
          </a:p>
          <a:p>
            <a:pPr algn="ctr"/>
            <a:endParaRPr lang="en-US" altLang="ko-KR" sz="3200" dirty="0"/>
          </a:p>
          <a:p>
            <a:pPr algn="ctr"/>
            <a:r>
              <a:rPr lang="ko-KR" altLang="en-US" sz="3200" dirty="0"/>
              <a:t>내부 부피 기준으로 모델을 그리고 부피를 측정함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3A694F3-91A5-A94C-CC6C-85AFB37A2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880" y="1739423"/>
            <a:ext cx="5075582" cy="353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73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</a:t>
            </a:r>
            <a:r>
              <a:rPr lang="ko-KR" altLang="en-US" sz="4800"/>
              <a:t>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8058ED-851D-AC40-361E-C074F9E1E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18" y="2000680"/>
            <a:ext cx="3016859" cy="17160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1F9D46-FD38-AF28-5875-5AA7ED98E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438" y="2000680"/>
            <a:ext cx="2705712" cy="18634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62786E3-CADE-EDDE-4F25-F7DE7C064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837" y="1930761"/>
            <a:ext cx="2705712" cy="2003315"/>
          </a:xfrm>
          <a:prstGeom prst="rect">
            <a:avLst/>
          </a:prstGeom>
        </p:spPr>
      </p:pic>
      <p:sp>
        <p:nvSpPr>
          <p:cNvPr id="11" name="같음 기호 10">
            <a:extLst>
              <a:ext uri="{FF2B5EF4-FFF2-40B4-BE49-F238E27FC236}">
                <a16:creationId xmlns:a16="http://schemas.microsoft.com/office/drawing/2014/main" id="{A64959F0-7EC9-F688-0E46-77140E0A99A9}"/>
              </a:ext>
            </a:extLst>
          </p:cNvPr>
          <p:cNvSpPr/>
          <p:nvPr/>
        </p:nvSpPr>
        <p:spPr>
          <a:xfrm>
            <a:off x="3766887" y="2571320"/>
            <a:ext cx="570641" cy="644549"/>
          </a:xfrm>
          <a:prstGeom prst="mathEqual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빼기 기호 11">
            <a:extLst>
              <a:ext uri="{FF2B5EF4-FFF2-40B4-BE49-F238E27FC236}">
                <a16:creationId xmlns:a16="http://schemas.microsoft.com/office/drawing/2014/main" id="{4EDCEA78-F5C8-BE80-DF13-34F6E7A7F7EB}"/>
              </a:ext>
            </a:extLst>
          </p:cNvPr>
          <p:cNvSpPr/>
          <p:nvPr/>
        </p:nvSpPr>
        <p:spPr>
          <a:xfrm>
            <a:off x="7648921" y="2571320"/>
            <a:ext cx="763145" cy="699550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5706536" y="4159488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20CCFE3-7250-7DB0-12FC-A7036AB00F73}"/>
              </a:ext>
            </a:extLst>
          </p:cNvPr>
          <p:cNvSpPr/>
          <p:nvPr/>
        </p:nvSpPr>
        <p:spPr>
          <a:xfrm>
            <a:off x="9942797" y="4159488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1171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</a:t>
            </a:r>
            <a:r>
              <a:rPr lang="ko-KR" altLang="en-US" sz="4800"/>
              <a:t>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1F9D46-FD38-AF28-5875-5AA7ED98E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46" y="543140"/>
            <a:ext cx="2705712" cy="1863478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158259" y="193484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77FFBB-291E-3C5F-DBC3-07456F85BC59}"/>
              </a:ext>
            </a:extLst>
          </p:cNvPr>
          <p:cNvSpPr txBox="1"/>
          <p:nvPr/>
        </p:nvSpPr>
        <p:spPr>
          <a:xfrm>
            <a:off x="3820804" y="1813657"/>
            <a:ext cx="3851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팔각기둥의 부피</a:t>
            </a:r>
            <a:r>
              <a:rPr lang="en-US" altLang="ko-KR" dirty="0"/>
              <a:t> = </a:t>
            </a:r>
            <a:r>
              <a:rPr lang="ko-KR" altLang="en-US" dirty="0" err="1"/>
              <a:t>밑면넓이</a:t>
            </a:r>
            <a:r>
              <a:rPr lang="ko-KR" altLang="en-US" dirty="0"/>
              <a:t> </a:t>
            </a:r>
            <a:r>
              <a:rPr lang="en-US" altLang="ko-KR" dirty="0"/>
              <a:t>x </a:t>
            </a:r>
            <a:r>
              <a:rPr lang="ko-KR" altLang="en-US" dirty="0"/>
              <a:t>높이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51518C-3765-2591-E64F-94CA963FA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46" y="3001408"/>
            <a:ext cx="2953758" cy="28444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4203FB-63B9-6EC3-1EBD-71C9CA3A3313}"/>
                  </a:ext>
                </a:extLst>
              </p:cNvPr>
              <p:cNvSpPr txBox="1"/>
              <p:nvPr/>
            </p:nvSpPr>
            <p:spPr>
              <a:xfrm>
                <a:off x="3526726" y="3669705"/>
                <a:ext cx="4656303" cy="1902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한 변이 </a:t>
                </a:r>
                <a:r>
                  <a:rPr lang="en-US" altLang="ko-KR" dirty="0"/>
                  <a:t>D</a:t>
                </a:r>
                <a:r>
                  <a:rPr lang="ko-KR" altLang="en-US" dirty="0"/>
                  <a:t>인 정팔각형의 넓이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e>
                    </m:d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r>
                  <a:rPr lang="ko-KR" altLang="en-US" dirty="0"/>
                  <a:t>높이 </a:t>
                </a:r>
                <a:r>
                  <a:rPr lang="en-US" altLang="ko-KR" dirty="0"/>
                  <a:t>= L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팔각기둥의 부피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e>
                    </m:d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		=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e>
                    </m:d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4203FB-63B9-6EC3-1EBD-71C9CA3A3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726" y="3669705"/>
                <a:ext cx="4656303" cy="1902059"/>
              </a:xfrm>
              <a:prstGeom prst="rect">
                <a:avLst/>
              </a:prstGeom>
              <a:blipFill>
                <a:blip r:embed="rId4"/>
                <a:stretch>
                  <a:fillRect l="-1180" t="-321" b="-32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CB5F375-611B-FBF7-A224-C25EDE3043B4}"/>
              </a:ext>
            </a:extLst>
          </p:cNvPr>
          <p:cNvCxnSpPr>
            <a:cxnSpLocks/>
          </p:cNvCxnSpPr>
          <p:nvPr/>
        </p:nvCxnSpPr>
        <p:spPr>
          <a:xfrm>
            <a:off x="1337307" y="5607147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E4FAB1C-BA8F-1558-3934-B500306B81FC}"/>
              </a:ext>
            </a:extLst>
          </p:cNvPr>
          <p:cNvCxnSpPr>
            <a:cxnSpLocks/>
          </p:cNvCxnSpPr>
          <p:nvPr/>
        </p:nvCxnSpPr>
        <p:spPr>
          <a:xfrm>
            <a:off x="2388005" y="5607147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86B05CC-5145-3EF5-D181-5898ED9C0087}"/>
              </a:ext>
            </a:extLst>
          </p:cNvPr>
          <p:cNvCxnSpPr>
            <a:cxnSpLocks/>
          </p:cNvCxnSpPr>
          <p:nvPr/>
        </p:nvCxnSpPr>
        <p:spPr>
          <a:xfrm flipH="1">
            <a:off x="1405456" y="5911911"/>
            <a:ext cx="913039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7F20E35-669F-00E3-9DBB-EB68A8B4738B}"/>
              </a:ext>
            </a:extLst>
          </p:cNvPr>
          <p:cNvSpPr txBox="1"/>
          <p:nvPr/>
        </p:nvSpPr>
        <p:spPr>
          <a:xfrm>
            <a:off x="279778" y="6037359"/>
            <a:ext cx="3750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정팔각형 </a:t>
            </a:r>
            <a:r>
              <a:rPr lang="ko-KR" altLang="en-US" dirty="0" err="1"/>
              <a:t>한변의</a:t>
            </a:r>
            <a:r>
              <a:rPr lang="ko-KR" altLang="en-US" dirty="0"/>
              <a:t> 길이 </a:t>
            </a:r>
            <a:r>
              <a:rPr lang="en-US" altLang="ko-KR" dirty="0"/>
              <a:t>= D = 27 mm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A0E6F00-85AF-EF3C-E5B7-2CD9EB48E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6385" y="1474879"/>
            <a:ext cx="3939136" cy="1838581"/>
          </a:xfrm>
          <a:prstGeom prst="rect">
            <a:avLst/>
          </a:prstGeom>
        </p:spPr>
      </p:pic>
      <p:sp>
        <p:nvSpPr>
          <p:cNvPr id="23" name="액자 22">
            <a:extLst>
              <a:ext uri="{FF2B5EF4-FFF2-40B4-BE49-F238E27FC236}">
                <a16:creationId xmlns:a16="http://schemas.microsoft.com/office/drawing/2014/main" id="{C9DC9CD9-D6E7-30FF-8036-7261647A96E5}"/>
              </a:ext>
            </a:extLst>
          </p:cNvPr>
          <p:cNvSpPr/>
          <p:nvPr/>
        </p:nvSpPr>
        <p:spPr>
          <a:xfrm>
            <a:off x="10305907" y="1326911"/>
            <a:ext cx="1595044" cy="2234436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52FB8C46-70CC-4C84-9B23-CC9DF2AA1901}"/>
              </a:ext>
            </a:extLst>
          </p:cNvPr>
          <p:cNvSpPr/>
          <p:nvPr/>
        </p:nvSpPr>
        <p:spPr>
          <a:xfrm rot="3049196">
            <a:off x="10201081" y="2191501"/>
            <a:ext cx="226881" cy="1721865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E7D39A28-48DC-B08C-8A6A-ECD5AAC1E885}"/>
              </a:ext>
            </a:extLst>
          </p:cNvPr>
          <p:cNvSpPr/>
          <p:nvPr/>
        </p:nvSpPr>
        <p:spPr>
          <a:xfrm rot="16200000">
            <a:off x="7853674" y="4659261"/>
            <a:ext cx="2493628" cy="79093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FFE220E-E63C-1D6B-7639-CF0C89DB5CBD}"/>
                  </a:ext>
                </a:extLst>
              </p:cNvPr>
              <p:cNvSpPr txBox="1"/>
              <p:nvPr/>
            </p:nvSpPr>
            <p:spPr>
              <a:xfrm>
                <a:off x="8213915" y="5462974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FFE220E-E63C-1D6B-7639-CF0C89DB5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3915" y="5462974"/>
                <a:ext cx="1302766" cy="6090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F79C727-9B6B-AA5C-3942-BB3AF711BFEE}"/>
                  </a:ext>
                </a:extLst>
              </p:cNvPr>
              <p:cNvSpPr txBox="1"/>
              <p:nvPr/>
            </p:nvSpPr>
            <p:spPr>
              <a:xfrm>
                <a:off x="8218439" y="4014574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F79C727-9B6B-AA5C-3942-BB3AF711B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439" y="4014574"/>
                <a:ext cx="1302766" cy="6090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D493D9-CDDC-042E-928F-B10011848397}"/>
                  </a:ext>
                </a:extLst>
              </p:cNvPr>
              <p:cNvSpPr txBox="1"/>
              <p:nvPr/>
            </p:nvSpPr>
            <p:spPr>
              <a:xfrm>
                <a:off x="9100488" y="4830313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D493D9-CDDC-042E-928F-B10011848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0488" y="4830313"/>
                <a:ext cx="130276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D3B98D9-9295-571B-4615-EDCED1AB3B5C}"/>
              </a:ext>
            </a:extLst>
          </p:cNvPr>
          <p:cNvCxnSpPr>
            <a:cxnSpLocks/>
          </p:cNvCxnSpPr>
          <p:nvPr/>
        </p:nvCxnSpPr>
        <p:spPr>
          <a:xfrm>
            <a:off x="8563047" y="5057693"/>
            <a:ext cx="1103467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DD50E72-AD14-9F59-80C4-8C8182998AC7}"/>
                  </a:ext>
                </a:extLst>
              </p:cNvPr>
              <p:cNvSpPr txBox="1"/>
              <p:nvPr/>
            </p:nvSpPr>
            <p:spPr>
              <a:xfrm>
                <a:off x="8342601" y="4687104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DD50E72-AD14-9F59-80C4-8C8182998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2601" y="4687104"/>
                <a:ext cx="130276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BA7F91B-87F2-E29E-AEFE-8E63ADDC9374}"/>
                  </a:ext>
                </a:extLst>
              </p:cNvPr>
              <p:cNvSpPr txBox="1"/>
              <p:nvPr/>
            </p:nvSpPr>
            <p:spPr>
              <a:xfrm>
                <a:off x="8330897" y="5028931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BA7F91B-87F2-E29E-AEFE-8E63ADDC9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897" y="5028931"/>
                <a:ext cx="130276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951B18A-50A4-2A46-44B9-B42E8007C050}"/>
                  </a:ext>
                </a:extLst>
              </p:cNvPr>
              <p:cNvSpPr txBox="1"/>
              <p:nvPr/>
            </p:nvSpPr>
            <p:spPr>
              <a:xfrm>
                <a:off x="9870079" y="4145483"/>
                <a:ext cx="1750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951B18A-50A4-2A46-44B9-B42E8007C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0079" y="4145483"/>
                <a:ext cx="175051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액자 33">
            <a:extLst>
              <a:ext uri="{FF2B5EF4-FFF2-40B4-BE49-F238E27FC236}">
                <a16:creationId xmlns:a16="http://schemas.microsoft.com/office/drawing/2014/main" id="{D2F3A1C3-2E1D-B212-A140-3E47D0FA072A}"/>
              </a:ext>
            </a:extLst>
          </p:cNvPr>
          <p:cNvSpPr/>
          <p:nvPr/>
        </p:nvSpPr>
        <p:spPr>
          <a:xfrm>
            <a:off x="9952214" y="4001167"/>
            <a:ext cx="1595044" cy="639096"/>
          </a:xfrm>
          <a:prstGeom prst="frame">
            <a:avLst>
              <a:gd name="adj1" fmla="val 689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액자 34">
            <a:extLst>
              <a:ext uri="{FF2B5EF4-FFF2-40B4-BE49-F238E27FC236}">
                <a16:creationId xmlns:a16="http://schemas.microsoft.com/office/drawing/2014/main" id="{572151C5-F58A-0D4B-E314-0F43486AA3C2}"/>
              </a:ext>
            </a:extLst>
          </p:cNvPr>
          <p:cNvSpPr/>
          <p:nvPr/>
        </p:nvSpPr>
        <p:spPr>
          <a:xfrm>
            <a:off x="5298478" y="5050713"/>
            <a:ext cx="2422358" cy="639096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1/2 액자 35">
            <a:extLst>
              <a:ext uri="{FF2B5EF4-FFF2-40B4-BE49-F238E27FC236}">
                <a16:creationId xmlns:a16="http://schemas.microsoft.com/office/drawing/2014/main" id="{5249F1D6-5F7F-AE3D-B84A-27B16A92314A}"/>
              </a:ext>
            </a:extLst>
          </p:cNvPr>
          <p:cNvSpPr/>
          <p:nvPr/>
        </p:nvSpPr>
        <p:spPr>
          <a:xfrm>
            <a:off x="9254001" y="4813701"/>
            <a:ext cx="262680" cy="262680"/>
          </a:xfrm>
          <a:prstGeom prst="halfFrame">
            <a:avLst>
              <a:gd name="adj1" fmla="val 28835"/>
              <a:gd name="adj2" fmla="val 2859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061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>
            <a:extLst>
              <a:ext uri="{FF2B5EF4-FFF2-40B4-BE49-F238E27FC236}">
                <a16:creationId xmlns:a16="http://schemas.microsoft.com/office/drawing/2014/main" id="{0D52F2EC-AAEF-0802-4E04-72365BAAD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02" y="496818"/>
            <a:ext cx="2705712" cy="20033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</a:t>
            </a:r>
            <a:r>
              <a:rPr lang="ko-KR" altLang="en-US" sz="4800"/>
              <a:t>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158259" y="193484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B1F43F02-B17D-FF5A-EA1C-1752EF58B37D}"/>
              </a:ext>
            </a:extLst>
          </p:cNvPr>
          <p:cNvGrpSpPr/>
          <p:nvPr/>
        </p:nvGrpSpPr>
        <p:grpSpPr>
          <a:xfrm>
            <a:off x="6582277" y="2103785"/>
            <a:ext cx="3766462" cy="3689678"/>
            <a:chOff x="1507721" y="2801283"/>
            <a:chExt cx="3766462" cy="368967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DD480F2-C1EC-C547-C60D-32BE61909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3900" y="2860861"/>
              <a:ext cx="3505541" cy="3429000"/>
            </a:xfrm>
            <a:prstGeom prst="rect">
              <a:avLst/>
            </a:prstGeom>
          </p:spPr>
        </p:pic>
        <p:sp>
          <p:nvSpPr>
            <p:cNvPr id="18" name="액자 17">
              <a:extLst>
                <a:ext uri="{FF2B5EF4-FFF2-40B4-BE49-F238E27FC236}">
                  <a16:creationId xmlns:a16="http://schemas.microsoft.com/office/drawing/2014/main" id="{F08B82D7-6B44-C571-AEFD-34E5438DE6E5}"/>
                </a:ext>
              </a:extLst>
            </p:cNvPr>
            <p:cNvSpPr/>
            <p:nvPr/>
          </p:nvSpPr>
          <p:spPr>
            <a:xfrm>
              <a:off x="2747550" y="5667656"/>
              <a:ext cx="1292535" cy="391887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4E86E9BB-FD28-A5E1-DD1E-93EFAFE2E25D}"/>
                </a:ext>
              </a:extLst>
            </p:cNvPr>
            <p:cNvSpPr/>
            <p:nvPr/>
          </p:nvSpPr>
          <p:spPr>
            <a:xfrm>
              <a:off x="3197873" y="6099074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20" name="액자 19">
              <a:extLst>
                <a:ext uri="{FF2B5EF4-FFF2-40B4-BE49-F238E27FC236}">
                  <a16:creationId xmlns:a16="http://schemas.microsoft.com/office/drawing/2014/main" id="{4E676567-F6B8-121F-AD05-955D165EF67D}"/>
                </a:ext>
              </a:extLst>
            </p:cNvPr>
            <p:cNvSpPr/>
            <p:nvPr/>
          </p:nvSpPr>
          <p:spPr>
            <a:xfrm>
              <a:off x="2747550" y="3090606"/>
              <a:ext cx="1292535" cy="391887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01FA86B-DD8B-CD96-D1E6-137635055C9B}"/>
                </a:ext>
              </a:extLst>
            </p:cNvPr>
            <p:cNvSpPr/>
            <p:nvPr/>
          </p:nvSpPr>
          <p:spPr>
            <a:xfrm>
              <a:off x="3197873" y="3522024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30" name="액자 29">
              <a:extLst>
                <a:ext uri="{FF2B5EF4-FFF2-40B4-BE49-F238E27FC236}">
                  <a16:creationId xmlns:a16="http://schemas.microsoft.com/office/drawing/2014/main" id="{F179D170-DA48-9A8D-668D-80567F1D9027}"/>
                </a:ext>
              </a:extLst>
            </p:cNvPr>
            <p:cNvSpPr/>
            <p:nvPr/>
          </p:nvSpPr>
          <p:spPr>
            <a:xfrm>
              <a:off x="4490408" y="3962610"/>
              <a:ext cx="391888" cy="1225503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75AEFF4B-A68A-04D2-8C5C-3AE4DB5FB41A}"/>
                </a:ext>
              </a:extLst>
            </p:cNvPr>
            <p:cNvSpPr/>
            <p:nvPr/>
          </p:nvSpPr>
          <p:spPr>
            <a:xfrm>
              <a:off x="4882296" y="4379417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37" name="액자 36">
              <a:extLst>
                <a:ext uri="{FF2B5EF4-FFF2-40B4-BE49-F238E27FC236}">
                  <a16:creationId xmlns:a16="http://schemas.microsoft.com/office/drawing/2014/main" id="{454F54FB-631F-A12E-110F-974637964B65}"/>
                </a:ext>
              </a:extLst>
            </p:cNvPr>
            <p:cNvSpPr/>
            <p:nvPr/>
          </p:nvSpPr>
          <p:spPr>
            <a:xfrm>
              <a:off x="1899608" y="3962610"/>
              <a:ext cx="391888" cy="1225503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EE149834-F097-FADD-1CF1-8B2825A012FF}"/>
                </a:ext>
              </a:extLst>
            </p:cNvPr>
            <p:cNvSpPr/>
            <p:nvPr/>
          </p:nvSpPr>
          <p:spPr>
            <a:xfrm>
              <a:off x="1507721" y="4379417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39" name="액자 38">
              <a:extLst>
                <a:ext uri="{FF2B5EF4-FFF2-40B4-BE49-F238E27FC236}">
                  <a16:creationId xmlns:a16="http://schemas.microsoft.com/office/drawing/2014/main" id="{D2EE2B39-3D78-9BCC-97E8-869C4743DBFF}"/>
                </a:ext>
              </a:extLst>
            </p:cNvPr>
            <p:cNvSpPr/>
            <p:nvPr/>
          </p:nvSpPr>
          <p:spPr>
            <a:xfrm rot="2700000">
              <a:off x="2308345" y="3435853"/>
              <a:ext cx="347716" cy="430819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액자 39">
              <a:extLst>
                <a:ext uri="{FF2B5EF4-FFF2-40B4-BE49-F238E27FC236}">
                  <a16:creationId xmlns:a16="http://schemas.microsoft.com/office/drawing/2014/main" id="{50019764-5C68-87E6-4C5D-87DF8F6D9E7C}"/>
                </a:ext>
              </a:extLst>
            </p:cNvPr>
            <p:cNvSpPr/>
            <p:nvPr/>
          </p:nvSpPr>
          <p:spPr>
            <a:xfrm rot="2700000">
              <a:off x="4141481" y="5248324"/>
              <a:ext cx="347716" cy="430819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액자 40">
              <a:extLst>
                <a:ext uri="{FF2B5EF4-FFF2-40B4-BE49-F238E27FC236}">
                  <a16:creationId xmlns:a16="http://schemas.microsoft.com/office/drawing/2014/main" id="{C121140E-AE3A-56F7-1758-0A37CCD50370}"/>
                </a:ext>
              </a:extLst>
            </p:cNvPr>
            <p:cNvSpPr/>
            <p:nvPr/>
          </p:nvSpPr>
          <p:spPr>
            <a:xfrm rot="2700000">
              <a:off x="4049291" y="3490308"/>
              <a:ext cx="501620" cy="344458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액자 41">
              <a:extLst>
                <a:ext uri="{FF2B5EF4-FFF2-40B4-BE49-F238E27FC236}">
                  <a16:creationId xmlns:a16="http://schemas.microsoft.com/office/drawing/2014/main" id="{BAE8F50D-41E7-73A6-7BBC-3A87FA917E3A}"/>
                </a:ext>
              </a:extLst>
            </p:cNvPr>
            <p:cNvSpPr/>
            <p:nvPr/>
          </p:nvSpPr>
          <p:spPr>
            <a:xfrm rot="2700000">
              <a:off x="2230992" y="5315018"/>
              <a:ext cx="501620" cy="344458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13C58A43-4205-9393-386E-907486BE878E}"/>
                </a:ext>
              </a:extLst>
            </p:cNvPr>
            <p:cNvSpPr/>
            <p:nvPr/>
          </p:nvSpPr>
          <p:spPr>
            <a:xfrm>
              <a:off x="4333527" y="3286549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5ED2F784-B295-68A1-D550-0FB133ECB5FF}"/>
                </a:ext>
              </a:extLst>
            </p:cNvPr>
            <p:cNvSpPr/>
            <p:nvPr/>
          </p:nvSpPr>
          <p:spPr>
            <a:xfrm>
              <a:off x="4344557" y="5487247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6B8A16FB-78D3-76CB-0273-02AB5E3B0D7D}"/>
                </a:ext>
              </a:extLst>
            </p:cNvPr>
            <p:cNvSpPr/>
            <p:nvPr/>
          </p:nvSpPr>
          <p:spPr>
            <a:xfrm>
              <a:off x="2095552" y="5495044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082695D9-C1AC-C04C-F030-B5591201720B}"/>
                </a:ext>
              </a:extLst>
            </p:cNvPr>
            <p:cNvSpPr/>
            <p:nvPr/>
          </p:nvSpPr>
          <p:spPr>
            <a:xfrm>
              <a:off x="2072602" y="3266638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6EDEA83D-B1F6-4A6D-1625-07D6D578D153}"/>
                </a:ext>
              </a:extLst>
            </p:cNvPr>
            <p:cNvSpPr/>
            <p:nvPr/>
          </p:nvSpPr>
          <p:spPr>
            <a:xfrm>
              <a:off x="1949804" y="3717967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C86BA80C-2B9D-AFF9-8084-6A3685DBE052}"/>
                </a:ext>
              </a:extLst>
            </p:cNvPr>
            <p:cNvSpPr/>
            <p:nvPr/>
          </p:nvSpPr>
          <p:spPr>
            <a:xfrm>
              <a:off x="4349263" y="3733500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이등변 삼각형 49">
              <a:extLst>
                <a:ext uri="{FF2B5EF4-FFF2-40B4-BE49-F238E27FC236}">
                  <a16:creationId xmlns:a16="http://schemas.microsoft.com/office/drawing/2014/main" id="{9C10DADC-F04D-84DD-D416-C852B33D15F7}"/>
                </a:ext>
              </a:extLst>
            </p:cNvPr>
            <p:cNvSpPr/>
            <p:nvPr/>
          </p:nvSpPr>
          <p:spPr>
            <a:xfrm flipV="1">
              <a:off x="1930217" y="5187174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50">
              <a:extLst>
                <a:ext uri="{FF2B5EF4-FFF2-40B4-BE49-F238E27FC236}">
                  <a16:creationId xmlns:a16="http://schemas.microsoft.com/office/drawing/2014/main" id="{95F1781B-ECA6-9399-F231-7B3F5A3A544A}"/>
                </a:ext>
              </a:extLst>
            </p:cNvPr>
            <p:cNvSpPr/>
            <p:nvPr/>
          </p:nvSpPr>
          <p:spPr>
            <a:xfrm flipV="1">
              <a:off x="4339622" y="5187174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ACA886D4-773A-3BAA-2534-A58413ECFAA9}"/>
                </a:ext>
              </a:extLst>
            </p:cNvPr>
            <p:cNvSpPr/>
            <p:nvPr/>
          </p:nvSpPr>
          <p:spPr>
            <a:xfrm rot="5400000">
              <a:off x="3880187" y="3238063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52">
              <a:extLst>
                <a:ext uri="{FF2B5EF4-FFF2-40B4-BE49-F238E27FC236}">
                  <a16:creationId xmlns:a16="http://schemas.microsoft.com/office/drawing/2014/main" id="{C2F24116-CF83-02DA-D5F5-C620F096564A}"/>
                </a:ext>
              </a:extLst>
            </p:cNvPr>
            <p:cNvSpPr/>
            <p:nvPr/>
          </p:nvSpPr>
          <p:spPr>
            <a:xfrm rot="5400000">
              <a:off x="3914599" y="5637935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>
              <a:extLst>
                <a:ext uri="{FF2B5EF4-FFF2-40B4-BE49-F238E27FC236}">
                  <a16:creationId xmlns:a16="http://schemas.microsoft.com/office/drawing/2014/main" id="{A2D532F9-AED3-BC56-512D-8FB06A91E51C}"/>
                </a:ext>
              </a:extLst>
            </p:cNvPr>
            <p:cNvSpPr/>
            <p:nvPr/>
          </p:nvSpPr>
          <p:spPr>
            <a:xfrm rot="16200000" flipH="1">
              <a:off x="2388442" y="3238063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이등변 삼각형 55">
              <a:extLst>
                <a:ext uri="{FF2B5EF4-FFF2-40B4-BE49-F238E27FC236}">
                  <a16:creationId xmlns:a16="http://schemas.microsoft.com/office/drawing/2014/main" id="{E432314B-A37D-D201-BFF9-94495C3F31A1}"/>
                </a:ext>
              </a:extLst>
            </p:cNvPr>
            <p:cNvSpPr/>
            <p:nvPr/>
          </p:nvSpPr>
          <p:spPr>
            <a:xfrm rot="16200000" flipH="1">
              <a:off x="2376844" y="5658927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6D0D7D1B-9C6D-43DA-CE4F-8EDCCD2B4AFF}"/>
                </a:ext>
              </a:extLst>
            </p:cNvPr>
            <p:cNvSpPr/>
            <p:nvPr/>
          </p:nvSpPr>
          <p:spPr>
            <a:xfrm>
              <a:off x="4119395" y="5957552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D2DE1232-A901-48CA-22B4-50FCB795E6C3}"/>
                </a:ext>
              </a:extLst>
            </p:cNvPr>
            <p:cNvSpPr/>
            <p:nvPr/>
          </p:nvSpPr>
          <p:spPr>
            <a:xfrm>
              <a:off x="4719628" y="5309026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4B278EB-E983-9B01-F415-B16F42872475}"/>
                </a:ext>
              </a:extLst>
            </p:cNvPr>
            <p:cNvSpPr/>
            <p:nvPr/>
          </p:nvSpPr>
          <p:spPr>
            <a:xfrm>
              <a:off x="2292573" y="587861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84472874-7859-8E33-2B27-2B46E1848935}"/>
                </a:ext>
              </a:extLst>
            </p:cNvPr>
            <p:cNvSpPr/>
            <p:nvPr/>
          </p:nvSpPr>
          <p:spPr>
            <a:xfrm>
              <a:off x="1623091" y="5225717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C9EB1124-EB49-C16F-4573-953200D6EBAE}"/>
                </a:ext>
              </a:extLst>
            </p:cNvPr>
            <p:cNvSpPr/>
            <p:nvPr/>
          </p:nvSpPr>
          <p:spPr>
            <a:xfrm>
              <a:off x="4063438" y="280128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1E437662-F2F7-0C48-7524-79BF2ED21E5B}"/>
                </a:ext>
              </a:extLst>
            </p:cNvPr>
            <p:cNvSpPr/>
            <p:nvPr/>
          </p:nvSpPr>
          <p:spPr>
            <a:xfrm>
              <a:off x="4787965" y="3521454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76563A62-5E1A-5E85-03E2-2A5F4DC85FA6}"/>
                </a:ext>
              </a:extLst>
            </p:cNvPr>
            <p:cNvSpPr/>
            <p:nvPr/>
          </p:nvSpPr>
          <p:spPr>
            <a:xfrm>
              <a:off x="2286537" y="2833929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00DE59F0-130F-11AC-FABA-A41B3D9DAF72}"/>
                </a:ext>
              </a:extLst>
            </p:cNvPr>
            <p:cNvSpPr/>
            <p:nvPr/>
          </p:nvSpPr>
          <p:spPr>
            <a:xfrm>
              <a:off x="1627681" y="3493238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7FA091C3-CBAA-69F1-2791-19CA28FFBA5A}"/>
              </a:ext>
            </a:extLst>
          </p:cNvPr>
          <p:cNvGrpSpPr/>
          <p:nvPr/>
        </p:nvGrpSpPr>
        <p:grpSpPr>
          <a:xfrm>
            <a:off x="1060585" y="3420632"/>
            <a:ext cx="4668318" cy="2482655"/>
            <a:chOff x="6034561" y="3004013"/>
            <a:chExt cx="4668318" cy="2482655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E531FA45-FFFB-B0DE-B40C-070D26615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34561" y="3229155"/>
              <a:ext cx="4668318" cy="1958026"/>
            </a:xfrm>
            <a:prstGeom prst="rect">
              <a:avLst/>
            </a:prstGeom>
          </p:spPr>
        </p:pic>
        <p:sp>
          <p:nvSpPr>
            <p:cNvPr id="68" name="직각 삼각형 67">
              <a:extLst>
                <a:ext uri="{FF2B5EF4-FFF2-40B4-BE49-F238E27FC236}">
                  <a16:creationId xmlns:a16="http://schemas.microsoft.com/office/drawing/2014/main" id="{FE9419AE-72DD-A0B1-BD36-0F5842B7E096}"/>
                </a:ext>
              </a:extLst>
            </p:cNvPr>
            <p:cNvSpPr/>
            <p:nvPr/>
          </p:nvSpPr>
          <p:spPr>
            <a:xfrm flipH="1">
              <a:off x="6421079" y="4255775"/>
              <a:ext cx="431819" cy="77152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각 삼각형 69">
              <a:extLst>
                <a:ext uri="{FF2B5EF4-FFF2-40B4-BE49-F238E27FC236}">
                  <a16:creationId xmlns:a16="http://schemas.microsoft.com/office/drawing/2014/main" id="{6ABE33AB-2508-1887-33F5-1CEE1E8FAC95}"/>
                </a:ext>
              </a:extLst>
            </p:cNvPr>
            <p:cNvSpPr/>
            <p:nvPr/>
          </p:nvSpPr>
          <p:spPr>
            <a:xfrm flipH="1" flipV="1">
              <a:off x="6433901" y="3488216"/>
              <a:ext cx="431820" cy="719952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각 삼각형 70">
              <a:extLst>
                <a:ext uri="{FF2B5EF4-FFF2-40B4-BE49-F238E27FC236}">
                  <a16:creationId xmlns:a16="http://schemas.microsoft.com/office/drawing/2014/main" id="{662D80A7-AD1F-3EB7-4D1E-473C03738AAC}"/>
                </a:ext>
              </a:extLst>
            </p:cNvPr>
            <p:cNvSpPr/>
            <p:nvPr/>
          </p:nvSpPr>
          <p:spPr>
            <a:xfrm flipV="1">
              <a:off x="7297209" y="3518478"/>
              <a:ext cx="285858" cy="68969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각 삼각형 71">
              <a:extLst>
                <a:ext uri="{FF2B5EF4-FFF2-40B4-BE49-F238E27FC236}">
                  <a16:creationId xmlns:a16="http://schemas.microsoft.com/office/drawing/2014/main" id="{7E6C9DF3-6015-8DF5-07DC-95B614F17180}"/>
                </a:ext>
              </a:extLst>
            </p:cNvPr>
            <p:cNvSpPr/>
            <p:nvPr/>
          </p:nvSpPr>
          <p:spPr>
            <a:xfrm>
              <a:off x="7305768" y="4296690"/>
              <a:ext cx="285858" cy="68969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FE2EBC22-A6C8-92E5-DC41-D645F5CB8A1B}"/>
                </a:ext>
              </a:extLst>
            </p:cNvPr>
            <p:cNvSpPr/>
            <p:nvPr/>
          </p:nvSpPr>
          <p:spPr>
            <a:xfrm>
              <a:off x="6421079" y="300401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F720E6F9-AF4C-361A-B794-C1B5B9E44332}"/>
                </a:ext>
              </a:extLst>
            </p:cNvPr>
            <p:cNvSpPr/>
            <p:nvPr/>
          </p:nvSpPr>
          <p:spPr>
            <a:xfrm>
              <a:off x="7191074" y="302814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7D914ED-E57E-34CE-CD19-215CD602CAE0}"/>
                </a:ext>
              </a:extLst>
            </p:cNvPr>
            <p:cNvSpPr/>
            <p:nvPr/>
          </p:nvSpPr>
          <p:spPr>
            <a:xfrm>
              <a:off x="6324664" y="508355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DB2026BA-087C-FB1F-0953-302911C43FBE}"/>
                </a:ext>
              </a:extLst>
            </p:cNvPr>
            <p:cNvSpPr/>
            <p:nvPr/>
          </p:nvSpPr>
          <p:spPr>
            <a:xfrm>
              <a:off x="7181937" y="5094781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77" name="직각 삼각형 76">
              <a:extLst>
                <a:ext uri="{FF2B5EF4-FFF2-40B4-BE49-F238E27FC236}">
                  <a16:creationId xmlns:a16="http://schemas.microsoft.com/office/drawing/2014/main" id="{5651D317-E205-D5E0-82F1-00A20403999F}"/>
                </a:ext>
              </a:extLst>
            </p:cNvPr>
            <p:cNvSpPr/>
            <p:nvPr/>
          </p:nvSpPr>
          <p:spPr>
            <a:xfrm flipV="1">
              <a:off x="9271534" y="4255775"/>
              <a:ext cx="285858" cy="689690"/>
            </a:xfrm>
            <a:prstGeom prst="rtTriangle">
              <a:avLst/>
            </a:prstGeom>
            <a:solidFill>
              <a:srgbClr val="FF0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각 삼각형 77">
              <a:extLst>
                <a:ext uri="{FF2B5EF4-FFF2-40B4-BE49-F238E27FC236}">
                  <a16:creationId xmlns:a16="http://schemas.microsoft.com/office/drawing/2014/main" id="{79A624E3-59CE-14FA-48FB-F377887ECDDE}"/>
                </a:ext>
              </a:extLst>
            </p:cNvPr>
            <p:cNvSpPr/>
            <p:nvPr/>
          </p:nvSpPr>
          <p:spPr>
            <a:xfrm>
              <a:off x="9271534" y="3518478"/>
              <a:ext cx="285858" cy="689690"/>
            </a:xfrm>
            <a:prstGeom prst="rtTriangle">
              <a:avLst/>
            </a:prstGeom>
            <a:solidFill>
              <a:srgbClr val="FF0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각 삼각형 78">
              <a:extLst>
                <a:ext uri="{FF2B5EF4-FFF2-40B4-BE49-F238E27FC236}">
                  <a16:creationId xmlns:a16="http://schemas.microsoft.com/office/drawing/2014/main" id="{4D6A0676-23A3-835E-84B4-D35D0B1EEE69}"/>
                </a:ext>
              </a:extLst>
            </p:cNvPr>
            <p:cNvSpPr/>
            <p:nvPr/>
          </p:nvSpPr>
          <p:spPr>
            <a:xfrm flipH="1" flipV="1">
              <a:off x="7318591" y="4276233"/>
              <a:ext cx="285858" cy="689690"/>
            </a:xfrm>
            <a:prstGeom prst="rtTriangle">
              <a:avLst/>
            </a:prstGeom>
            <a:solidFill>
              <a:srgbClr val="FF0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각 삼각형 79">
              <a:extLst>
                <a:ext uri="{FF2B5EF4-FFF2-40B4-BE49-F238E27FC236}">
                  <a16:creationId xmlns:a16="http://schemas.microsoft.com/office/drawing/2014/main" id="{A3F25022-2AC9-4917-5817-BEBBF5398C19}"/>
                </a:ext>
              </a:extLst>
            </p:cNvPr>
            <p:cNvSpPr/>
            <p:nvPr/>
          </p:nvSpPr>
          <p:spPr>
            <a:xfrm flipH="1">
              <a:off x="7318591" y="3538936"/>
              <a:ext cx="285858" cy="689690"/>
            </a:xfrm>
            <a:prstGeom prst="rtTriangle">
              <a:avLst/>
            </a:prstGeom>
            <a:solidFill>
              <a:srgbClr val="FF0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액자 80">
              <a:extLst>
                <a:ext uri="{FF2B5EF4-FFF2-40B4-BE49-F238E27FC236}">
                  <a16:creationId xmlns:a16="http://schemas.microsoft.com/office/drawing/2014/main" id="{12436F00-8421-B83A-B241-797AB56DC2B9}"/>
                </a:ext>
              </a:extLst>
            </p:cNvPr>
            <p:cNvSpPr/>
            <p:nvPr/>
          </p:nvSpPr>
          <p:spPr>
            <a:xfrm>
              <a:off x="7604449" y="3491303"/>
              <a:ext cx="1667085" cy="1535992"/>
            </a:xfrm>
            <a:prstGeom prst="frame">
              <a:avLst>
                <a:gd name="adj1" fmla="val 3764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079A1EEA-7F91-D702-5754-DDB00F73E5A4}"/>
                </a:ext>
              </a:extLst>
            </p:cNvPr>
            <p:cNvSpPr/>
            <p:nvPr/>
          </p:nvSpPr>
          <p:spPr>
            <a:xfrm>
              <a:off x="8210629" y="4445591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7239522B-4AF9-6556-490F-FB79E4F0B1E3}"/>
                </a:ext>
              </a:extLst>
            </p:cNvPr>
            <p:cNvSpPr/>
            <p:nvPr/>
          </p:nvSpPr>
          <p:spPr>
            <a:xfrm>
              <a:off x="8906438" y="5074976"/>
              <a:ext cx="391887" cy="39188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9F1A7DFA-691C-80E1-9953-58DD723EFF7D}"/>
                </a:ext>
              </a:extLst>
            </p:cNvPr>
            <p:cNvSpPr/>
            <p:nvPr/>
          </p:nvSpPr>
          <p:spPr>
            <a:xfrm>
              <a:off x="7582961" y="5091797"/>
              <a:ext cx="391887" cy="39188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50FA32B7-27AE-5A28-A034-1DE7DC18439E}"/>
                </a:ext>
              </a:extLst>
            </p:cNvPr>
            <p:cNvSpPr/>
            <p:nvPr/>
          </p:nvSpPr>
          <p:spPr>
            <a:xfrm>
              <a:off x="9014858" y="3034914"/>
              <a:ext cx="391887" cy="39188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311CA62E-AF30-A262-57FF-649351C82234}"/>
                </a:ext>
              </a:extLst>
            </p:cNvPr>
            <p:cNvSpPr/>
            <p:nvPr/>
          </p:nvSpPr>
          <p:spPr>
            <a:xfrm>
              <a:off x="7639338" y="3028143"/>
              <a:ext cx="391887" cy="39188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87" name="직각 삼각형 86">
              <a:extLst>
                <a:ext uri="{FF2B5EF4-FFF2-40B4-BE49-F238E27FC236}">
                  <a16:creationId xmlns:a16="http://schemas.microsoft.com/office/drawing/2014/main" id="{919A5CE0-C2BB-0860-BC4F-CDD5DE4D6012}"/>
                </a:ext>
              </a:extLst>
            </p:cNvPr>
            <p:cNvSpPr/>
            <p:nvPr/>
          </p:nvSpPr>
          <p:spPr>
            <a:xfrm flipH="1">
              <a:off x="9285503" y="4228626"/>
              <a:ext cx="285860" cy="77152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각 삼각형 87">
              <a:extLst>
                <a:ext uri="{FF2B5EF4-FFF2-40B4-BE49-F238E27FC236}">
                  <a16:creationId xmlns:a16="http://schemas.microsoft.com/office/drawing/2014/main" id="{E83DA2ED-3134-82E0-14D9-0A2437F0FE34}"/>
                </a:ext>
              </a:extLst>
            </p:cNvPr>
            <p:cNvSpPr/>
            <p:nvPr/>
          </p:nvSpPr>
          <p:spPr>
            <a:xfrm flipH="1" flipV="1">
              <a:off x="9298325" y="3461067"/>
              <a:ext cx="285861" cy="719952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94E9D700-B679-FCEA-B2FC-02C38A8E78C2}"/>
                </a:ext>
              </a:extLst>
            </p:cNvPr>
            <p:cNvSpPr/>
            <p:nvPr/>
          </p:nvSpPr>
          <p:spPr>
            <a:xfrm>
              <a:off x="9428433" y="3023047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AAABEF16-0149-F631-F34A-B06412C3849D}"/>
                </a:ext>
              </a:extLst>
            </p:cNvPr>
            <p:cNvSpPr/>
            <p:nvPr/>
          </p:nvSpPr>
          <p:spPr>
            <a:xfrm>
              <a:off x="9327304" y="5060417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91" name="직각 삼각형 90">
              <a:extLst>
                <a:ext uri="{FF2B5EF4-FFF2-40B4-BE49-F238E27FC236}">
                  <a16:creationId xmlns:a16="http://schemas.microsoft.com/office/drawing/2014/main" id="{9D321E5D-51DD-1CCC-3360-7A06F2A8A653}"/>
                </a:ext>
              </a:extLst>
            </p:cNvPr>
            <p:cNvSpPr/>
            <p:nvPr/>
          </p:nvSpPr>
          <p:spPr>
            <a:xfrm flipV="1">
              <a:off x="10037053" y="3516850"/>
              <a:ext cx="356172" cy="68969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각 삼각형 91">
              <a:extLst>
                <a:ext uri="{FF2B5EF4-FFF2-40B4-BE49-F238E27FC236}">
                  <a16:creationId xmlns:a16="http://schemas.microsoft.com/office/drawing/2014/main" id="{7E585694-8F1F-4B3D-A901-FC68F8716EC5}"/>
                </a:ext>
              </a:extLst>
            </p:cNvPr>
            <p:cNvSpPr/>
            <p:nvPr/>
          </p:nvSpPr>
          <p:spPr>
            <a:xfrm>
              <a:off x="10045612" y="4295062"/>
              <a:ext cx="356172" cy="68969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53D39795-B806-56CA-1AFC-C814CC43F1F4}"/>
                </a:ext>
              </a:extLst>
            </p:cNvPr>
            <p:cNvSpPr/>
            <p:nvPr/>
          </p:nvSpPr>
          <p:spPr>
            <a:xfrm>
              <a:off x="10136080" y="3033211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ADCEDE86-926B-D413-3E50-C3F5136541E1}"/>
                </a:ext>
              </a:extLst>
            </p:cNvPr>
            <p:cNvSpPr/>
            <p:nvPr/>
          </p:nvSpPr>
          <p:spPr>
            <a:xfrm>
              <a:off x="10034951" y="5070581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95" name="액자 94">
              <a:extLst>
                <a:ext uri="{FF2B5EF4-FFF2-40B4-BE49-F238E27FC236}">
                  <a16:creationId xmlns:a16="http://schemas.microsoft.com/office/drawing/2014/main" id="{83340626-942E-75AC-3F0B-233E0D868F00}"/>
                </a:ext>
              </a:extLst>
            </p:cNvPr>
            <p:cNvSpPr/>
            <p:nvPr/>
          </p:nvSpPr>
          <p:spPr>
            <a:xfrm>
              <a:off x="6873053" y="3498020"/>
              <a:ext cx="410185" cy="1486732"/>
            </a:xfrm>
            <a:prstGeom prst="frame">
              <a:avLst>
                <a:gd name="adj1" fmla="val 12145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B1ABB0D9-14A8-A39A-451D-47EF0CF40B8F}"/>
                </a:ext>
              </a:extLst>
            </p:cNvPr>
            <p:cNvSpPr/>
            <p:nvPr/>
          </p:nvSpPr>
          <p:spPr>
            <a:xfrm>
              <a:off x="6752253" y="5091797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98" name="액자 97">
              <a:extLst>
                <a:ext uri="{FF2B5EF4-FFF2-40B4-BE49-F238E27FC236}">
                  <a16:creationId xmlns:a16="http://schemas.microsoft.com/office/drawing/2014/main" id="{1FC94600-600D-8C72-9B2E-2A592679E5F0}"/>
                </a:ext>
              </a:extLst>
            </p:cNvPr>
            <p:cNvSpPr/>
            <p:nvPr/>
          </p:nvSpPr>
          <p:spPr>
            <a:xfrm>
              <a:off x="9605444" y="3498020"/>
              <a:ext cx="410185" cy="1486732"/>
            </a:xfrm>
            <a:prstGeom prst="frame">
              <a:avLst>
                <a:gd name="adj1" fmla="val 12145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6F8C2D6C-2136-E065-AE84-6E91D77C4EED}"/>
                </a:ext>
              </a:extLst>
            </p:cNvPr>
            <p:cNvSpPr/>
            <p:nvPr/>
          </p:nvSpPr>
          <p:spPr>
            <a:xfrm>
              <a:off x="9653725" y="5060416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101" name="이등변 삼각형 100">
              <a:extLst>
                <a:ext uri="{FF2B5EF4-FFF2-40B4-BE49-F238E27FC236}">
                  <a16:creationId xmlns:a16="http://schemas.microsoft.com/office/drawing/2014/main" id="{3E97E84D-A032-97A7-4C7D-C0ECBBDB696E}"/>
                </a:ext>
              </a:extLst>
            </p:cNvPr>
            <p:cNvSpPr/>
            <p:nvPr/>
          </p:nvSpPr>
          <p:spPr>
            <a:xfrm rot="16200000">
              <a:off x="9550455" y="4086082"/>
              <a:ext cx="1413459" cy="356172"/>
            </a:xfrm>
            <a:prstGeom prst="triangl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73D9178A-5F78-39EF-8B0E-32C97799D918}"/>
                </a:ext>
              </a:extLst>
            </p:cNvPr>
            <p:cNvSpPr/>
            <p:nvPr/>
          </p:nvSpPr>
          <p:spPr>
            <a:xfrm>
              <a:off x="10292392" y="4118738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103" name="이등변 삼각형 102">
              <a:extLst>
                <a:ext uri="{FF2B5EF4-FFF2-40B4-BE49-F238E27FC236}">
                  <a16:creationId xmlns:a16="http://schemas.microsoft.com/office/drawing/2014/main" id="{589693E7-2CAB-DD49-509B-0AEAED6B4932}"/>
                </a:ext>
              </a:extLst>
            </p:cNvPr>
            <p:cNvSpPr/>
            <p:nvPr/>
          </p:nvSpPr>
          <p:spPr>
            <a:xfrm rot="5400000" flipH="1">
              <a:off x="5914350" y="4060649"/>
              <a:ext cx="1413459" cy="356172"/>
            </a:xfrm>
            <a:prstGeom prst="triangl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EE5EE422-CFD0-6B56-9793-06441EA4D126}"/>
                </a:ext>
              </a:extLst>
            </p:cNvPr>
            <p:cNvSpPr/>
            <p:nvPr/>
          </p:nvSpPr>
          <p:spPr>
            <a:xfrm>
              <a:off x="6211163" y="4093265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73031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>
            <a:extLst>
              <a:ext uri="{FF2B5EF4-FFF2-40B4-BE49-F238E27FC236}">
                <a16:creationId xmlns:a16="http://schemas.microsoft.com/office/drawing/2014/main" id="{0D52F2EC-AAEF-0802-4E04-72365BAAD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02" y="496818"/>
            <a:ext cx="2705712" cy="20033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</a:t>
            </a:r>
            <a:r>
              <a:rPr lang="ko-KR" altLang="en-US" sz="4800"/>
              <a:t>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158259" y="193484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액자 2">
            <a:extLst>
              <a:ext uri="{FF2B5EF4-FFF2-40B4-BE49-F238E27FC236}">
                <a16:creationId xmlns:a16="http://schemas.microsoft.com/office/drawing/2014/main" id="{5799EA20-8BA7-5208-AA77-27B3F4247997}"/>
              </a:ext>
            </a:extLst>
          </p:cNvPr>
          <p:cNvSpPr/>
          <p:nvPr/>
        </p:nvSpPr>
        <p:spPr>
          <a:xfrm rot="465825">
            <a:off x="982920" y="1680364"/>
            <a:ext cx="944625" cy="759445"/>
          </a:xfrm>
          <a:prstGeom prst="frame">
            <a:avLst>
              <a:gd name="adj1" fmla="val 3764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0ABC588C-E674-A291-D581-D627FF9E1844}"/>
              </a:ext>
            </a:extLst>
          </p:cNvPr>
          <p:cNvSpPr/>
          <p:nvPr/>
        </p:nvSpPr>
        <p:spPr>
          <a:xfrm rot="20947090">
            <a:off x="1058816" y="693521"/>
            <a:ext cx="376499" cy="761027"/>
          </a:xfrm>
          <a:prstGeom prst="frame">
            <a:avLst>
              <a:gd name="adj1" fmla="val 1214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D712F3D-DFAE-FBED-B384-6961301FF8A9}"/>
              </a:ext>
            </a:extLst>
          </p:cNvPr>
          <p:cNvSpPr/>
          <p:nvPr/>
        </p:nvSpPr>
        <p:spPr>
          <a:xfrm>
            <a:off x="1247065" y="1864142"/>
            <a:ext cx="391887" cy="3918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F07FD4B-4CA6-857C-F8D4-6ADED095DDF2}"/>
              </a:ext>
            </a:extLst>
          </p:cNvPr>
          <p:cNvSpPr/>
          <p:nvPr/>
        </p:nvSpPr>
        <p:spPr>
          <a:xfrm>
            <a:off x="1051121" y="862486"/>
            <a:ext cx="391887" cy="3918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671C22-8647-C699-9E67-08E1CCF274AC}"/>
              </a:ext>
            </a:extLst>
          </p:cNvPr>
          <p:cNvSpPr txBox="1"/>
          <p:nvPr/>
        </p:nvSpPr>
        <p:spPr>
          <a:xfrm>
            <a:off x="372702" y="2641673"/>
            <a:ext cx="4489743" cy="668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    와 </a:t>
            </a:r>
            <a:r>
              <a:rPr lang="en-US" altLang="ko-KR" dirty="0"/>
              <a:t>       </a:t>
            </a:r>
            <a:r>
              <a:rPr lang="ko-KR" altLang="en-US" dirty="0"/>
              <a:t>는 아래의 삼각형을 밑면으로 하고 </a:t>
            </a:r>
            <a:endParaRPr lang="en-US" altLang="ko-KR" dirty="0"/>
          </a:p>
          <a:p>
            <a:r>
              <a:rPr lang="ko-KR" altLang="en-US" dirty="0"/>
              <a:t>각각 </a:t>
            </a:r>
            <a:r>
              <a:rPr lang="en-US" altLang="ko-KR" dirty="0"/>
              <a:t>D, d</a:t>
            </a:r>
            <a:r>
              <a:rPr lang="ko-KR" altLang="en-US" dirty="0"/>
              <a:t>를 높이로 하는 삼각 기둥이다</a:t>
            </a:r>
            <a:r>
              <a:rPr lang="en-US" altLang="ko-KR" dirty="0"/>
              <a:t>.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4F1E5C7-279C-299D-D957-B9D659EAF093}"/>
              </a:ext>
            </a:extLst>
          </p:cNvPr>
          <p:cNvGrpSpPr/>
          <p:nvPr/>
        </p:nvGrpSpPr>
        <p:grpSpPr>
          <a:xfrm>
            <a:off x="557492" y="3623355"/>
            <a:ext cx="2325039" cy="2493628"/>
            <a:chOff x="4445074" y="1944737"/>
            <a:chExt cx="2325039" cy="2493628"/>
          </a:xfrm>
        </p:grpSpPr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C0C26C10-E588-9F3A-27F6-BFEF6AA4DAF0}"/>
                </a:ext>
              </a:extLst>
            </p:cNvPr>
            <p:cNvSpPr/>
            <p:nvPr/>
          </p:nvSpPr>
          <p:spPr>
            <a:xfrm rot="16200000">
              <a:off x="4084833" y="2796085"/>
              <a:ext cx="2493628" cy="79093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0F89E88-27C9-C50A-2176-A8A4A41EF019}"/>
                    </a:ext>
                  </a:extLst>
                </p:cNvPr>
                <p:cNvSpPr txBox="1"/>
                <p:nvPr/>
              </p:nvSpPr>
              <p:spPr>
                <a:xfrm>
                  <a:off x="4445074" y="3599798"/>
                  <a:ext cx="1302766" cy="6090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0F89E88-27C9-C50A-2176-A8A4A41EF0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5074" y="3599798"/>
                  <a:ext cx="1302766" cy="6090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B916547-196A-ED35-5AB6-B11666D2E65A}"/>
                    </a:ext>
                  </a:extLst>
                </p:cNvPr>
                <p:cNvSpPr txBox="1"/>
                <p:nvPr/>
              </p:nvSpPr>
              <p:spPr>
                <a:xfrm>
                  <a:off x="4449598" y="2151398"/>
                  <a:ext cx="1302766" cy="6090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B916547-196A-ED35-5AB6-B11666D2E6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9598" y="2151398"/>
                  <a:ext cx="1302766" cy="6090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E3F07BE-B686-8AC5-EEC5-F756C83B2AFA}"/>
                </a:ext>
              </a:extLst>
            </p:cNvPr>
            <p:cNvCxnSpPr>
              <a:cxnSpLocks/>
            </p:cNvCxnSpPr>
            <p:nvPr/>
          </p:nvCxnSpPr>
          <p:spPr>
            <a:xfrm>
              <a:off x="4794206" y="3194517"/>
              <a:ext cx="1103467" cy="0"/>
            </a:xfrm>
            <a:prstGeom prst="line">
              <a:avLst/>
            </a:prstGeom>
            <a:ln w="38100">
              <a:solidFill>
                <a:schemeClr val="bg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D2DB83E-4FDE-56F2-9F2A-D15F8A95F189}"/>
                    </a:ext>
                  </a:extLst>
                </p:cNvPr>
                <p:cNvSpPr txBox="1"/>
                <p:nvPr/>
              </p:nvSpPr>
              <p:spPr>
                <a:xfrm>
                  <a:off x="4573760" y="2823928"/>
                  <a:ext cx="1302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D2DB83E-4FDE-56F2-9F2A-D15F8A95F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3760" y="2823928"/>
                  <a:ext cx="130276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DD8EB2B-C26D-26C0-46B1-00B3E2FF303D}"/>
                    </a:ext>
                  </a:extLst>
                </p:cNvPr>
                <p:cNvSpPr txBox="1"/>
                <p:nvPr/>
              </p:nvSpPr>
              <p:spPr>
                <a:xfrm>
                  <a:off x="4562056" y="3165755"/>
                  <a:ext cx="1302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DD8EB2B-C26D-26C0-46B1-00B3E2FF30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2056" y="3165755"/>
                  <a:ext cx="130276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EA752E8-979E-701D-0818-9D04FB933C24}"/>
                    </a:ext>
                  </a:extLst>
                </p:cNvPr>
                <p:cNvSpPr txBox="1"/>
                <p:nvPr/>
              </p:nvSpPr>
              <p:spPr>
                <a:xfrm>
                  <a:off x="5467347" y="2996768"/>
                  <a:ext cx="1302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EA752E8-979E-701D-0818-9D04FB933C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7347" y="2996768"/>
                  <a:ext cx="1302766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1/2 액자 21">
            <a:extLst>
              <a:ext uri="{FF2B5EF4-FFF2-40B4-BE49-F238E27FC236}">
                <a16:creationId xmlns:a16="http://schemas.microsoft.com/office/drawing/2014/main" id="{1AE9E3DF-A9D8-720E-180E-563D58C1DCEB}"/>
              </a:ext>
            </a:extLst>
          </p:cNvPr>
          <p:cNvSpPr/>
          <p:nvPr/>
        </p:nvSpPr>
        <p:spPr>
          <a:xfrm>
            <a:off x="1605288" y="4654560"/>
            <a:ext cx="234243" cy="237026"/>
          </a:xfrm>
          <a:prstGeom prst="halfFrame">
            <a:avLst>
              <a:gd name="adj1" fmla="val 15748"/>
              <a:gd name="adj2" fmla="val 155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4A09FCD-1F23-9336-9F98-E0DD625212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8489" y="1978946"/>
            <a:ext cx="2843776" cy="3236021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45233055-F9E6-CE45-063B-865D621C9EC9}"/>
              </a:ext>
            </a:extLst>
          </p:cNvPr>
          <p:cNvSpPr/>
          <p:nvPr/>
        </p:nvSpPr>
        <p:spPr>
          <a:xfrm>
            <a:off x="4633279" y="5281836"/>
            <a:ext cx="391887" cy="3918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4F450E-14EF-61FE-DAA2-6F8ABE5C75EB}"/>
                  </a:ext>
                </a:extLst>
              </p:cNvPr>
              <p:cNvSpPr txBox="1"/>
              <p:nvPr/>
            </p:nvSpPr>
            <p:spPr>
              <a:xfrm>
                <a:off x="2552350" y="3830016"/>
                <a:ext cx="1785248" cy="1833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삼각형의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넓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 dirty="0"/>
                  <a:t> 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밑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면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넓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 dirty="0"/>
                  <a:t> 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4F450E-14EF-61FE-DAA2-6F8ABE5C7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350" y="3830016"/>
                <a:ext cx="1785248" cy="1833066"/>
              </a:xfrm>
              <a:prstGeom prst="rect">
                <a:avLst/>
              </a:prstGeom>
              <a:blipFill>
                <a:blip r:embed="rId9"/>
                <a:stretch>
                  <a:fillRect l="-13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A1F54FA3-0A04-FBBD-2E4B-E985008290CF}"/>
              </a:ext>
            </a:extLst>
          </p:cNvPr>
          <p:cNvSpPr/>
          <p:nvPr/>
        </p:nvSpPr>
        <p:spPr>
          <a:xfrm rot="16200000">
            <a:off x="6148607" y="3920027"/>
            <a:ext cx="1799431" cy="442516"/>
          </a:xfrm>
          <a:prstGeom prst="triangle">
            <a:avLst>
              <a:gd name="adj" fmla="val 3602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C23A614-C536-971F-E42E-31AC8F7A213C}"/>
              </a:ext>
            </a:extLst>
          </p:cNvPr>
          <p:cNvCxnSpPr>
            <a:cxnSpLocks/>
          </p:cNvCxnSpPr>
          <p:nvPr/>
        </p:nvCxnSpPr>
        <p:spPr>
          <a:xfrm flipV="1">
            <a:off x="6863755" y="4134554"/>
            <a:ext cx="399255" cy="237086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1C9178-B748-FB7E-2900-3EC86DCE521F}"/>
                  </a:ext>
                </a:extLst>
              </p:cNvPr>
              <p:cNvSpPr txBox="1"/>
              <p:nvPr/>
            </p:nvSpPr>
            <p:spPr>
              <a:xfrm>
                <a:off x="6359499" y="3949888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1C9178-B748-FB7E-2900-3EC86DCE5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499" y="3949888"/>
                <a:ext cx="130276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697299F-5245-6FB8-8868-F4E6D7C77485}"/>
                  </a:ext>
                </a:extLst>
              </p:cNvPr>
              <p:cNvSpPr txBox="1"/>
              <p:nvPr/>
            </p:nvSpPr>
            <p:spPr>
              <a:xfrm>
                <a:off x="6359499" y="4268455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697299F-5245-6FB8-8868-F4E6D7C7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499" y="4268455"/>
                <a:ext cx="130276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4A54CDC-84A1-2519-E511-54F303AC27AB}"/>
                  </a:ext>
                </a:extLst>
              </p:cNvPr>
              <p:cNvSpPr txBox="1"/>
              <p:nvPr/>
            </p:nvSpPr>
            <p:spPr>
              <a:xfrm>
                <a:off x="7229596" y="3949888"/>
                <a:ext cx="3949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4A54CDC-84A1-2519-E511-54F303AC2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596" y="3949888"/>
                <a:ext cx="39494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6CEC935-1532-32D2-7565-DEF1F48E4F77}"/>
                  </a:ext>
                </a:extLst>
              </p:cNvPr>
              <p:cNvSpPr txBox="1"/>
              <p:nvPr/>
            </p:nvSpPr>
            <p:spPr>
              <a:xfrm>
                <a:off x="6212372" y="3445944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6CEC935-1532-32D2-7565-DEF1F48E4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2372" y="3445944"/>
                <a:ext cx="1302766" cy="6090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702525F-C5B6-426D-EAF5-63F354E26CD3}"/>
                  </a:ext>
                </a:extLst>
              </p:cNvPr>
              <p:cNvSpPr txBox="1"/>
              <p:nvPr/>
            </p:nvSpPr>
            <p:spPr>
              <a:xfrm>
                <a:off x="6202012" y="4439093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702525F-C5B6-426D-EAF5-63F354E26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012" y="4439093"/>
                <a:ext cx="1302766" cy="6090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DB5367AF-5E02-08F3-94D1-8A7FCA7D7883}"/>
              </a:ext>
            </a:extLst>
          </p:cNvPr>
          <p:cNvCxnSpPr>
            <a:cxnSpLocks/>
          </p:cNvCxnSpPr>
          <p:nvPr/>
        </p:nvCxnSpPr>
        <p:spPr>
          <a:xfrm flipH="1" flipV="1">
            <a:off x="5555152" y="2256029"/>
            <a:ext cx="1728431" cy="98554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F93821E-06A9-0AD9-FE95-1D7156643826}"/>
                  </a:ext>
                </a:extLst>
              </p:cNvPr>
              <p:cNvSpPr txBox="1"/>
              <p:nvPr/>
            </p:nvSpPr>
            <p:spPr>
              <a:xfrm>
                <a:off x="5994185" y="2161156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높</m:t>
                      </m:r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F93821E-06A9-0AD9-FE95-1D7156643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185" y="2161156"/>
                <a:ext cx="1302766" cy="369332"/>
              </a:xfrm>
              <a:prstGeom prst="rect">
                <a:avLst/>
              </a:prstGeom>
              <a:blipFill>
                <a:blip r:embed="rId1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7" name="그림 106">
            <a:extLst>
              <a:ext uri="{FF2B5EF4-FFF2-40B4-BE49-F238E27FC236}">
                <a16:creationId xmlns:a16="http://schemas.microsoft.com/office/drawing/2014/main" id="{C03663F8-CFF9-88FB-4327-9A806188060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92746" y="2420856"/>
            <a:ext cx="1898264" cy="2792850"/>
          </a:xfrm>
          <a:prstGeom prst="rect">
            <a:avLst/>
          </a:prstGeom>
        </p:spPr>
      </p:pic>
      <p:sp>
        <p:nvSpPr>
          <p:cNvPr id="108" name="타원 107">
            <a:extLst>
              <a:ext uri="{FF2B5EF4-FFF2-40B4-BE49-F238E27FC236}">
                <a16:creationId xmlns:a16="http://schemas.microsoft.com/office/drawing/2014/main" id="{CFDD9B6E-EE33-D052-8052-9769EAD853A2}"/>
              </a:ext>
            </a:extLst>
          </p:cNvPr>
          <p:cNvSpPr/>
          <p:nvPr/>
        </p:nvSpPr>
        <p:spPr>
          <a:xfrm>
            <a:off x="9704071" y="1760028"/>
            <a:ext cx="391887" cy="3918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109" name="이등변 삼각형 108">
            <a:extLst>
              <a:ext uri="{FF2B5EF4-FFF2-40B4-BE49-F238E27FC236}">
                <a16:creationId xmlns:a16="http://schemas.microsoft.com/office/drawing/2014/main" id="{7254A9D6-7DC0-BFD6-CDE6-C6B383BDB3BE}"/>
              </a:ext>
            </a:extLst>
          </p:cNvPr>
          <p:cNvSpPr/>
          <p:nvPr/>
        </p:nvSpPr>
        <p:spPr>
          <a:xfrm rot="16200000">
            <a:off x="9371356" y="3880722"/>
            <a:ext cx="1799431" cy="442516"/>
          </a:xfrm>
          <a:prstGeom prst="triangle">
            <a:avLst>
              <a:gd name="adj" fmla="val 3602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0975E85A-AC3D-1531-9312-F37F66514DF8}"/>
              </a:ext>
            </a:extLst>
          </p:cNvPr>
          <p:cNvCxnSpPr>
            <a:cxnSpLocks/>
          </p:cNvCxnSpPr>
          <p:nvPr/>
        </p:nvCxnSpPr>
        <p:spPr>
          <a:xfrm flipV="1">
            <a:off x="10086504" y="4095249"/>
            <a:ext cx="399255" cy="237086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07A949E-31DA-B914-DA4D-A5E22187FD2A}"/>
                  </a:ext>
                </a:extLst>
              </p:cNvPr>
              <p:cNvSpPr txBox="1"/>
              <p:nvPr/>
            </p:nvSpPr>
            <p:spPr>
              <a:xfrm>
                <a:off x="9582248" y="3910583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07A949E-31DA-B914-DA4D-A5E22187F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2248" y="3910583"/>
                <a:ext cx="130276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9EACCC0-6EAD-3067-5972-AAF61E4D903F}"/>
                  </a:ext>
                </a:extLst>
              </p:cNvPr>
              <p:cNvSpPr txBox="1"/>
              <p:nvPr/>
            </p:nvSpPr>
            <p:spPr>
              <a:xfrm>
                <a:off x="9582248" y="4229150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9EACCC0-6EAD-3067-5972-AAF61E4D9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2248" y="4229150"/>
                <a:ext cx="130276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ECA661E-D9A3-4777-279F-0602201CA16C}"/>
                  </a:ext>
                </a:extLst>
              </p:cNvPr>
              <p:cNvSpPr txBox="1"/>
              <p:nvPr/>
            </p:nvSpPr>
            <p:spPr>
              <a:xfrm>
                <a:off x="10492330" y="3906219"/>
                <a:ext cx="345558" cy="372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ECA661E-D9A3-4777-279F-0602201CA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2330" y="3906219"/>
                <a:ext cx="345558" cy="37265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77D065C4-5342-3CA5-846B-899D83BA894D}"/>
                  </a:ext>
                </a:extLst>
              </p:cNvPr>
              <p:cNvSpPr txBox="1"/>
              <p:nvPr/>
            </p:nvSpPr>
            <p:spPr>
              <a:xfrm>
                <a:off x="9435121" y="3406639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77D065C4-5342-3CA5-846B-899D83BA8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5121" y="3406639"/>
                <a:ext cx="1302766" cy="6090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09E279E2-1095-CE4A-6CAB-108A18D36EE8}"/>
                  </a:ext>
                </a:extLst>
              </p:cNvPr>
              <p:cNvSpPr txBox="1"/>
              <p:nvPr/>
            </p:nvSpPr>
            <p:spPr>
              <a:xfrm>
                <a:off x="9424761" y="4399788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09E279E2-1095-CE4A-6CAB-108A18D36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4761" y="4399788"/>
                <a:ext cx="1302766" cy="6090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6314C2A8-2486-AEF2-6C98-B81E044921B8}"/>
              </a:ext>
            </a:extLst>
          </p:cNvPr>
          <p:cNvCxnSpPr>
            <a:cxnSpLocks/>
          </p:cNvCxnSpPr>
          <p:nvPr/>
        </p:nvCxnSpPr>
        <p:spPr>
          <a:xfrm flipH="1" flipV="1">
            <a:off x="9797143" y="2693076"/>
            <a:ext cx="706371" cy="441367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9" name="액자 118">
            <a:extLst>
              <a:ext uri="{FF2B5EF4-FFF2-40B4-BE49-F238E27FC236}">
                <a16:creationId xmlns:a16="http://schemas.microsoft.com/office/drawing/2014/main" id="{09F6E938-1E76-458B-1544-449672ADEB5A}"/>
              </a:ext>
            </a:extLst>
          </p:cNvPr>
          <p:cNvSpPr/>
          <p:nvPr/>
        </p:nvSpPr>
        <p:spPr>
          <a:xfrm>
            <a:off x="2573077" y="5001695"/>
            <a:ext cx="1686775" cy="766587"/>
          </a:xfrm>
          <a:prstGeom prst="frame">
            <a:avLst>
              <a:gd name="adj1" fmla="val 689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0" name="액자 119">
            <a:extLst>
              <a:ext uri="{FF2B5EF4-FFF2-40B4-BE49-F238E27FC236}">
                <a16:creationId xmlns:a16="http://schemas.microsoft.com/office/drawing/2014/main" id="{480F4E2A-4CEA-4C75-7AEA-C8B6BA8B44C9}"/>
              </a:ext>
            </a:extLst>
          </p:cNvPr>
          <p:cNvSpPr/>
          <p:nvPr/>
        </p:nvSpPr>
        <p:spPr>
          <a:xfrm>
            <a:off x="4814560" y="5822848"/>
            <a:ext cx="1950243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5616634-82A7-9653-322D-C1781B676E6B}"/>
                  </a:ext>
                </a:extLst>
              </p:cNvPr>
              <p:cNvSpPr txBox="1"/>
              <p:nvPr/>
            </p:nvSpPr>
            <p:spPr>
              <a:xfrm>
                <a:off x="4785258" y="5304833"/>
                <a:ext cx="1302766" cy="1165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>
                          <a:latin typeface="Cambria Math" panose="02040503050406030204" pitchFamily="18" charset="0"/>
                        </a:rPr>
                        <m:t>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부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피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5616634-82A7-9653-322D-C1781B676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258" y="5304833"/>
                <a:ext cx="1302766" cy="1165319"/>
              </a:xfrm>
              <a:prstGeom prst="rect">
                <a:avLst/>
              </a:prstGeom>
              <a:blipFill>
                <a:blip r:embed="rId22"/>
                <a:stretch>
                  <a:fillRect r="-378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B29D98B-E312-2377-72EB-F7FCF2B7967F}"/>
                  </a:ext>
                </a:extLst>
              </p:cNvPr>
              <p:cNvSpPr txBox="1"/>
              <p:nvPr/>
            </p:nvSpPr>
            <p:spPr>
              <a:xfrm>
                <a:off x="9750433" y="2429718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높</m:t>
                      </m:r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B29D98B-E312-2377-72EB-F7FCF2B79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0433" y="2429718"/>
                <a:ext cx="1302766" cy="369332"/>
              </a:xfrm>
              <a:prstGeom prst="rect">
                <a:avLst/>
              </a:prstGeom>
              <a:blipFill>
                <a:blip r:embed="rId2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20AC616-5364-AF27-0E03-6F6637AC1F11}"/>
                  </a:ext>
                </a:extLst>
              </p:cNvPr>
              <p:cNvSpPr txBox="1"/>
              <p:nvPr/>
            </p:nvSpPr>
            <p:spPr>
              <a:xfrm>
                <a:off x="8847562" y="5285976"/>
                <a:ext cx="1302766" cy="1165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부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피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20AC616-5364-AF27-0E03-6F6637AC1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562" y="5285976"/>
                <a:ext cx="1302766" cy="1165319"/>
              </a:xfrm>
              <a:prstGeom prst="rect">
                <a:avLst/>
              </a:prstGeom>
              <a:blipFill>
                <a:blip r:embed="rId24"/>
                <a:stretch>
                  <a:fillRect r="-355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타원 123">
            <a:extLst>
              <a:ext uri="{FF2B5EF4-FFF2-40B4-BE49-F238E27FC236}">
                <a16:creationId xmlns:a16="http://schemas.microsoft.com/office/drawing/2014/main" id="{CAE31A15-1796-D9DC-D41D-17A923A832FF}"/>
              </a:ext>
            </a:extLst>
          </p:cNvPr>
          <p:cNvSpPr/>
          <p:nvPr/>
        </p:nvSpPr>
        <p:spPr>
          <a:xfrm>
            <a:off x="8667963" y="5271195"/>
            <a:ext cx="391887" cy="3918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466CFAF1-4E9D-8A56-2ADA-D083683FBBA7}"/>
              </a:ext>
            </a:extLst>
          </p:cNvPr>
          <p:cNvSpPr/>
          <p:nvPr/>
        </p:nvSpPr>
        <p:spPr>
          <a:xfrm>
            <a:off x="5967612" y="1426070"/>
            <a:ext cx="391887" cy="3918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26" name="액자 125">
            <a:extLst>
              <a:ext uri="{FF2B5EF4-FFF2-40B4-BE49-F238E27FC236}">
                <a16:creationId xmlns:a16="http://schemas.microsoft.com/office/drawing/2014/main" id="{5069100C-1843-50BF-21CB-71F0A7E961FB}"/>
              </a:ext>
            </a:extLst>
          </p:cNvPr>
          <p:cNvSpPr/>
          <p:nvPr/>
        </p:nvSpPr>
        <p:spPr>
          <a:xfrm>
            <a:off x="8822021" y="5822848"/>
            <a:ext cx="1950243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9FD6B3E4-9F55-248B-0F97-16FE7901D20D}"/>
              </a:ext>
            </a:extLst>
          </p:cNvPr>
          <p:cNvSpPr/>
          <p:nvPr/>
        </p:nvSpPr>
        <p:spPr>
          <a:xfrm>
            <a:off x="303620" y="2527615"/>
            <a:ext cx="391887" cy="3918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F7979374-489D-11DA-CB07-CD6D049F59C0}"/>
              </a:ext>
            </a:extLst>
          </p:cNvPr>
          <p:cNvSpPr/>
          <p:nvPr/>
        </p:nvSpPr>
        <p:spPr>
          <a:xfrm>
            <a:off x="1012931" y="2532493"/>
            <a:ext cx="391887" cy="3918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0865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>
            <a:extLst>
              <a:ext uri="{FF2B5EF4-FFF2-40B4-BE49-F238E27FC236}">
                <a16:creationId xmlns:a16="http://schemas.microsoft.com/office/drawing/2014/main" id="{0D52F2EC-AAEF-0802-4E04-72365BAAD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02" y="496818"/>
            <a:ext cx="2705712" cy="20033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</a:t>
            </a:r>
            <a:r>
              <a:rPr lang="ko-KR" altLang="en-US" sz="4800"/>
              <a:t>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158259" y="193484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671C22-8647-C699-9E67-08E1CCF274AC}"/>
                  </a:ext>
                </a:extLst>
              </p:cNvPr>
              <p:cNvSpPr txBox="1"/>
              <p:nvPr/>
            </p:nvSpPr>
            <p:spPr>
              <a:xfrm>
                <a:off x="372702" y="2641673"/>
                <a:ext cx="4489743" cy="785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    와       는 아래의 삼각형을 밑면으로 하고 </a:t>
                </a:r>
                <a:endParaRPr lang="en-US" altLang="ko-KR" dirty="0"/>
              </a:p>
              <a:p>
                <a:r>
                  <a:rPr lang="ko-KR" altLang="en-US" dirty="0"/>
                  <a:t>각각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ko-KR" dirty="0"/>
                  <a:t>, q</a:t>
                </a:r>
                <a:r>
                  <a:rPr lang="ko-KR" altLang="en-US" dirty="0"/>
                  <a:t>를 높이로 하는 삼각뿔이다</a:t>
                </a:r>
                <a:r>
                  <a:rPr lang="en-US" altLang="ko-KR" dirty="0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671C22-8647-C699-9E67-08E1CCF27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02" y="2641673"/>
                <a:ext cx="4489743" cy="785536"/>
              </a:xfrm>
              <a:prstGeom prst="rect">
                <a:avLst/>
              </a:prstGeom>
              <a:blipFill>
                <a:blip r:embed="rId3"/>
                <a:stretch>
                  <a:fillRect l="-1085" t="-3876" b="-15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타원 4">
            <a:extLst>
              <a:ext uri="{FF2B5EF4-FFF2-40B4-BE49-F238E27FC236}">
                <a16:creationId xmlns:a16="http://schemas.microsoft.com/office/drawing/2014/main" id="{FA19E8BD-B48B-6AC8-BAC6-9497D9C8A578}"/>
              </a:ext>
            </a:extLst>
          </p:cNvPr>
          <p:cNvSpPr/>
          <p:nvPr/>
        </p:nvSpPr>
        <p:spPr>
          <a:xfrm>
            <a:off x="863298" y="355278"/>
            <a:ext cx="391887" cy="3918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07425CC-8E33-F219-9898-C726243DBA56}"/>
              </a:ext>
            </a:extLst>
          </p:cNvPr>
          <p:cNvSpPr/>
          <p:nvPr/>
        </p:nvSpPr>
        <p:spPr>
          <a:xfrm>
            <a:off x="546601" y="2108246"/>
            <a:ext cx="391887" cy="3918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19" name="직각 삼각형 18">
            <a:extLst>
              <a:ext uri="{FF2B5EF4-FFF2-40B4-BE49-F238E27FC236}">
                <a16:creationId xmlns:a16="http://schemas.microsoft.com/office/drawing/2014/main" id="{43DD4E21-9B00-F0EA-61BA-086BC6A88009}"/>
              </a:ext>
            </a:extLst>
          </p:cNvPr>
          <p:cNvSpPr/>
          <p:nvPr/>
        </p:nvSpPr>
        <p:spPr>
          <a:xfrm flipV="1">
            <a:off x="1017528" y="1912615"/>
            <a:ext cx="237657" cy="391887"/>
          </a:xfrm>
          <a:prstGeom prst="rtTriangle">
            <a:avLst/>
          </a:prstGeom>
          <a:solidFill>
            <a:srgbClr val="FF0000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각 삼각형 19">
            <a:extLst>
              <a:ext uri="{FF2B5EF4-FFF2-40B4-BE49-F238E27FC236}">
                <a16:creationId xmlns:a16="http://schemas.microsoft.com/office/drawing/2014/main" id="{AE404E1F-DA20-2022-D822-5CC735BBEC9F}"/>
              </a:ext>
            </a:extLst>
          </p:cNvPr>
          <p:cNvSpPr/>
          <p:nvPr/>
        </p:nvSpPr>
        <p:spPr>
          <a:xfrm rot="21046588" flipH="1" flipV="1">
            <a:off x="775033" y="787673"/>
            <a:ext cx="320102" cy="431194"/>
          </a:xfrm>
          <a:prstGeom prst="rtTriangle">
            <a:avLst/>
          </a:prstGeom>
          <a:solidFill>
            <a:srgbClr val="FFC000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DA07414-D5FB-77DD-C7FC-AC0837390554}"/>
              </a:ext>
            </a:extLst>
          </p:cNvPr>
          <p:cNvGrpSpPr/>
          <p:nvPr/>
        </p:nvGrpSpPr>
        <p:grpSpPr>
          <a:xfrm>
            <a:off x="562016" y="3623355"/>
            <a:ext cx="2100301" cy="2493628"/>
            <a:chOff x="4449598" y="1944737"/>
            <a:chExt cx="2100301" cy="2493628"/>
          </a:xfrm>
        </p:grpSpPr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8678F72A-2B6D-0218-2B37-D580EB640965}"/>
                </a:ext>
              </a:extLst>
            </p:cNvPr>
            <p:cNvSpPr/>
            <p:nvPr/>
          </p:nvSpPr>
          <p:spPr>
            <a:xfrm rot="16200000">
              <a:off x="4084833" y="2796085"/>
              <a:ext cx="2493628" cy="79093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86BE576-3B3B-ABD4-3220-FAF5408BB9A8}"/>
                    </a:ext>
                  </a:extLst>
                </p:cNvPr>
                <p:cNvSpPr txBox="1"/>
                <p:nvPr/>
              </p:nvSpPr>
              <p:spPr>
                <a:xfrm>
                  <a:off x="4449598" y="2151398"/>
                  <a:ext cx="1302766" cy="6090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86BE576-3B3B-ABD4-3220-FAF5408BB9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9598" y="2151398"/>
                  <a:ext cx="1302766" cy="6090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F5C863A-D3A9-9BC1-BD95-D82D299327AF}"/>
                </a:ext>
              </a:extLst>
            </p:cNvPr>
            <p:cNvCxnSpPr>
              <a:cxnSpLocks/>
            </p:cNvCxnSpPr>
            <p:nvPr/>
          </p:nvCxnSpPr>
          <p:spPr>
            <a:xfrm>
              <a:off x="4794206" y="3194517"/>
              <a:ext cx="1103467" cy="0"/>
            </a:xfrm>
            <a:prstGeom prst="line">
              <a:avLst/>
            </a:prstGeom>
            <a:ln w="38100">
              <a:solidFill>
                <a:schemeClr val="bg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2F5C9E6-BC02-7D8C-10E0-435901768082}"/>
                    </a:ext>
                  </a:extLst>
                </p:cNvPr>
                <p:cNvSpPr txBox="1"/>
                <p:nvPr/>
              </p:nvSpPr>
              <p:spPr>
                <a:xfrm>
                  <a:off x="4573760" y="2823928"/>
                  <a:ext cx="1302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2F5C9E6-BC02-7D8C-10E0-4359017680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3760" y="2823928"/>
                  <a:ext cx="130276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055B726-3AE4-DE4A-0981-017940918E47}"/>
                    </a:ext>
                  </a:extLst>
                </p:cNvPr>
                <p:cNvSpPr txBox="1"/>
                <p:nvPr/>
              </p:nvSpPr>
              <p:spPr>
                <a:xfrm>
                  <a:off x="5247133" y="2357154"/>
                  <a:ext cx="1302766" cy="6090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055B726-3AE4-DE4A-0981-017940918E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7133" y="2357154"/>
                  <a:ext cx="1302766" cy="6090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1/2 액자 37">
            <a:extLst>
              <a:ext uri="{FF2B5EF4-FFF2-40B4-BE49-F238E27FC236}">
                <a16:creationId xmlns:a16="http://schemas.microsoft.com/office/drawing/2014/main" id="{44671E3B-C202-F953-F966-CDEC346B6F1D}"/>
              </a:ext>
            </a:extLst>
          </p:cNvPr>
          <p:cNvSpPr/>
          <p:nvPr/>
        </p:nvSpPr>
        <p:spPr>
          <a:xfrm>
            <a:off x="1605288" y="4654560"/>
            <a:ext cx="234243" cy="237026"/>
          </a:xfrm>
          <a:prstGeom prst="halfFrame">
            <a:avLst>
              <a:gd name="adj1" fmla="val 15748"/>
              <a:gd name="adj2" fmla="val 155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81C17B56-2ADD-39EF-988B-9DB3C8AA9A6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18"/>
          <a:stretch/>
        </p:blipFill>
        <p:spPr>
          <a:xfrm>
            <a:off x="285361" y="4873964"/>
            <a:ext cx="3777876" cy="17009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71AE17-B449-AF89-4316-6E3962F37E3F}"/>
                  </a:ext>
                </a:extLst>
              </p:cNvPr>
              <p:cNvSpPr txBox="1"/>
              <p:nvPr/>
            </p:nvSpPr>
            <p:spPr>
              <a:xfrm>
                <a:off x="2552350" y="3830016"/>
                <a:ext cx="1785248" cy="1833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삼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각형의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넓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 dirty="0"/>
                  <a:t> 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밑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면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넓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 dirty="0"/>
                  <a:t> 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71AE17-B449-AF89-4316-6E3962F37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350" y="3830016"/>
                <a:ext cx="1785248" cy="1833066"/>
              </a:xfrm>
              <a:prstGeom prst="rect">
                <a:avLst/>
              </a:prstGeom>
              <a:blipFill>
                <a:blip r:embed="rId8"/>
                <a:stretch>
                  <a:fillRect l="-13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액자 39">
            <a:extLst>
              <a:ext uri="{FF2B5EF4-FFF2-40B4-BE49-F238E27FC236}">
                <a16:creationId xmlns:a16="http://schemas.microsoft.com/office/drawing/2014/main" id="{9609AD85-C5A0-F289-8E73-B498EA4CFFC7}"/>
              </a:ext>
            </a:extLst>
          </p:cNvPr>
          <p:cNvSpPr/>
          <p:nvPr/>
        </p:nvSpPr>
        <p:spPr>
          <a:xfrm>
            <a:off x="2617573" y="4967588"/>
            <a:ext cx="1686775" cy="766587"/>
          </a:xfrm>
          <a:prstGeom prst="frame">
            <a:avLst>
              <a:gd name="adj1" fmla="val 689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8DF50379-B9B5-D9DB-4312-CF982E9275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2313" y="1314352"/>
            <a:ext cx="2086267" cy="1281292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BE8186CF-FABE-D661-7CAD-9ADEF98676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5937" y="140495"/>
            <a:ext cx="2106316" cy="107837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9DB67B1D-6738-7084-1405-DB54DE0BF9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18102" y="1218867"/>
            <a:ext cx="3777877" cy="3518360"/>
          </a:xfrm>
          <a:prstGeom prst="rect">
            <a:avLst/>
          </a:prstGeom>
        </p:spPr>
      </p:pic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85D72698-A24E-B511-D616-18FBCC7218E7}"/>
              </a:ext>
            </a:extLst>
          </p:cNvPr>
          <p:cNvSpPr/>
          <p:nvPr/>
        </p:nvSpPr>
        <p:spPr>
          <a:xfrm rot="16371915">
            <a:off x="6445455" y="2678976"/>
            <a:ext cx="2407994" cy="295607"/>
          </a:xfrm>
          <a:prstGeom prst="triangle">
            <a:avLst>
              <a:gd name="adj" fmla="val 3118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7336A19-6DAC-F4E7-DDB5-C3961B0A76C8}"/>
              </a:ext>
            </a:extLst>
          </p:cNvPr>
          <p:cNvCxnSpPr>
            <a:cxnSpLocks/>
          </p:cNvCxnSpPr>
          <p:nvPr/>
        </p:nvCxnSpPr>
        <p:spPr>
          <a:xfrm flipV="1">
            <a:off x="7493674" y="2956848"/>
            <a:ext cx="291114" cy="291627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E6B1417-EDB1-0726-BD86-BEFF52489CD1}"/>
                  </a:ext>
                </a:extLst>
              </p:cNvPr>
              <p:cNvSpPr txBox="1"/>
              <p:nvPr/>
            </p:nvSpPr>
            <p:spPr>
              <a:xfrm rot="171915">
                <a:off x="6938103" y="2772182"/>
                <a:ext cx="1402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E6B1417-EDB1-0726-BD86-BEFF52489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1915">
                <a:off x="6938103" y="2772182"/>
                <a:ext cx="140225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230146A-1FED-C8A7-B861-FB023032701D}"/>
                  </a:ext>
                </a:extLst>
              </p:cNvPr>
              <p:cNvSpPr txBox="1"/>
              <p:nvPr/>
            </p:nvSpPr>
            <p:spPr>
              <a:xfrm rot="171915">
                <a:off x="6792546" y="2053091"/>
                <a:ext cx="1402255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230146A-1FED-C8A7-B861-FB0230327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1915">
                <a:off x="6792546" y="2053091"/>
                <a:ext cx="1402255" cy="6090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1ACA9EF-E635-E037-FCD5-722291284080}"/>
                  </a:ext>
                </a:extLst>
              </p:cNvPr>
              <p:cNvSpPr txBox="1"/>
              <p:nvPr/>
            </p:nvSpPr>
            <p:spPr>
              <a:xfrm rot="171915">
                <a:off x="7261667" y="2104905"/>
                <a:ext cx="1402255" cy="616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1ACA9EF-E635-E037-FCD5-722291284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1915">
                <a:off x="7261667" y="2104905"/>
                <a:ext cx="1402255" cy="61645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타원 66">
            <a:extLst>
              <a:ext uri="{FF2B5EF4-FFF2-40B4-BE49-F238E27FC236}">
                <a16:creationId xmlns:a16="http://schemas.microsoft.com/office/drawing/2014/main" id="{8AB07100-BA7B-513C-257D-856034E26723}"/>
              </a:ext>
            </a:extLst>
          </p:cNvPr>
          <p:cNvSpPr/>
          <p:nvPr/>
        </p:nvSpPr>
        <p:spPr>
          <a:xfrm>
            <a:off x="7148449" y="1577940"/>
            <a:ext cx="391887" cy="3918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68" name="직각 삼각형 67">
            <a:extLst>
              <a:ext uri="{FF2B5EF4-FFF2-40B4-BE49-F238E27FC236}">
                <a16:creationId xmlns:a16="http://schemas.microsoft.com/office/drawing/2014/main" id="{340B6623-67ED-4094-5225-66BC0A607ED6}"/>
              </a:ext>
            </a:extLst>
          </p:cNvPr>
          <p:cNvSpPr/>
          <p:nvPr/>
        </p:nvSpPr>
        <p:spPr>
          <a:xfrm rot="775823" flipH="1" flipV="1">
            <a:off x="6727087" y="1457824"/>
            <a:ext cx="961328" cy="1631637"/>
          </a:xfrm>
          <a:prstGeom prst="rtTriangl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이등변 삼각형 69">
            <a:extLst>
              <a:ext uri="{FF2B5EF4-FFF2-40B4-BE49-F238E27FC236}">
                <a16:creationId xmlns:a16="http://schemas.microsoft.com/office/drawing/2014/main" id="{54F1E261-999A-0DEB-029C-0D73EDF35FCC}"/>
              </a:ext>
            </a:extLst>
          </p:cNvPr>
          <p:cNvSpPr/>
          <p:nvPr/>
        </p:nvSpPr>
        <p:spPr>
          <a:xfrm rot="16371915">
            <a:off x="8321963" y="2931572"/>
            <a:ext cx="2407994" cy="728170"/>
          </a:xfrm>
          <a:prstGeom prst="triangle">
            <a:avLst>
              <a:gd name="adj" fmla="val 4171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FDD94FA3-022C-9599-1ED3-E26A4D961A81}"/>
              </a:ext>
            </a:extLst>
          </p:cNvPr>
          <p:cNvCxnSpPr>
            <a:cxnSpLocks/>
            <a:stCxn id="70" idx="0"/>
          </p:cNvCxnSpPr>
          <p:nvPr/>
        </p:nvCxnSpPr>
        <p:spPr>
          <a:xfrm flipV="1">
            <a:off x="9152360" y="3427209"/>
            <a:ext cx="749490" cy="49453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0D65110-A291-8735-D718-3D6F7A06E32B}"/>
                  </a:ext>
                </a:extLst>
              </p:cNvPr>
              <p:cNvSpPr txBox="1"/>
              <p:nvPr/>
            </p:nvSpPr>
            <p:spPr>
              <a:xfrm rot="171915">
                <a:off x="9194086" y="3087346"/>
                <a:ext cx="4265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0D65110-A291-8735-D718-3D6F7A06E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1915">
                <a:off x="9194086" y="3087346"/>
                <a:ext cx="42658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7B09EE2-16B5-BB75-953C-B2F638CCBA2B}"/>
              </a:ext>
            </a:extLst>
          </p:cNvPr>
          <p:cNvCxnSpPr>
            <a:cxnSpLocks/>
            <a:endCxn id="68" idx="4"/>
          </p:cNvCxnSpPr>
          <p:nvPr/>
        </p:nvCxnSpPr>
        <p:spPr>
          <a:xfrm flipH="1" flipV="1">
            <a:off x="6921829" y="1370954"/>
            <a:ext cx="980904" cy="231774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50A8EF1-8848-7300-9AF8-38A6B8B08AF6}"/>
                  </a:ext>
                </a:extLst>
              </p:cNvPr>
              <p:cNvSpPr txBox="1"/>
              <p:nvPr/>
            </p:nvSpPr>
            <p:spPr>
              <a:xfrm>
                <a:off x="7038518" y="1146261"/>
                <a:ext cx="1639750" cy="616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높</m:t>
                      </m:r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50A8EF1-8848-7300-9AF8-38A6B8B08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518" y="1146261"/>
                <a:ext cx="1639750" cy="61645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536B6C95-7037-D8FE-7DA8-502D813A8CCA}"/>
              </a:ext>
            </a:extLst>
          </p:cNvPr>
          <p:cNvCxnSpPr>
            <a:cxnSpLocks/>
          </p:cNvCxnSpPr>
          <p:nvPr/>
        </p:nvCxnSpPr>
        <p:spPr>
          <a:xfrm flipH="1" flipV="1">
            <a:off x="8855941" y="3079903"/>
            <a:ext cx="271785" cy="387622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30C4865-78D0-9B8D-0BD6-5155583BF5B1}"/>
                  </a:ext>
                </a:extLst>
              </p:cNvPr>
              <p:cNvSpPr txBox="1"/>
              <p:nvPr/>
            </p:nvSpPr>
            <p:spPr>
              <a:xfrm>
                <a:off x="7866782" y="2716019"/>
                <a:ext cx="16397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높</m:t>
                      </m:r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30C4865-78D0-9B8D-0BD6-5155583BF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6782" y="2716019"/>
                <a:ext cx="1639750" cy="369332"/>
              </a:xfrm>
              <a:prstGeom prst="rect">
                <a:avLst/>
              </a:prstGeom>
              <a:blipFill>
                <a:blip r:embed="rId17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직각 삼각형 80">
            <a:extLst>
              <a:ext uri="{FF2B5EF4-FFF2-40B4-BE49-F238E27FC236}">
                <a16:creationId xmlns:a16="http://schemas.microsoft.com/office/drawing/2014/main" id="{927CAF42-F4E4-3F3C-2E01-AEA9A0708CC9}"/>
              </a:ext>
            </a:extLst>
          </p:cNvPr>
          <p:cNvSpPr/>
          <p:nvPr/>
        </p:nvSpPr>
        <p:spPr>
          <a:xfrm flipH="1" flipV="1">
            <a:off x="9152359" y="3476661"/>
            <a:ext cx="699277" cy="1020781"/>
          </a:xfrm>
          <a:prstGeom prst="rtTriangl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EB9012B4-90B0-F758-E2B4-BA1457DABD33}"/>
              </a:ext>
            </a:extLst>
          </p:cNvPr>
          <p:cNvSpPr/>
          <p:nvPr/>
        </p:nvSpPr>
        <p:spPr>
          <a:xfrm>
            <a:off x="9433692" y="3695413"/>
            <a:ext cx="391887" cy="3918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F993196-0B6F-3333-BC79-975D1658AD46}"/>
                  </a:ext>
                </a:extLst>
              </p:cNvPr>
              <p:cNvSpPr txBox="1"/>
              <p:nvPr/>
            </p:nvSpPr>
            <p:spPr>
              <a:xfrm>
                <a:off x="5562154" y="4956045"/>
                <a:ext cx="2646994" cy="1167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부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피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F993196-0B6F-3333-BC79-975D1658A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154" y="4956045"/>
                <a:ext cx="2646994" cy="116711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242BC43-437F-C4A3-EAE7-6D60434B36F0}"/>
                  </a:ext>
                </a:extLst>
              </p:cNvPr>
              <p:cNvSpPr txBox="1"/>
              <p:nvPr/>
            </p:nvSpPr>
            <p:spPr>
              <a:xfrm>
                <a:off x="8815571" y="4924152"/>
                <a:ext cx="1302766" cy="1165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부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피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𝑞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242BC43-437F-C4A3-EAE7-6D60434B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5571" y="4924152"/>
                <a:ext cx="1302766" cy="1165319"/>
              </a:xfrm>
              <a:prstGeom prst="rect">
                <a:avLst/>
              </a:prstGeom>
              <a:blipFill>
                <a:blip r:embed="rId19"/>
                <a:stretch>
                  <a:fillRect r="-448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타원 85">
            <a:extLst>
              <a:ext uri="{FF2B5EF4-FFF2-40B4-BE49-F238E27FC236}">
                <a16:creationId xmlns:a16="http://schemas.microsoft.com/office/drawing/2014/main" id="{D204ECFC-8706-F44D-5FBA-5790974559C4}"/>
              </a:ext>
            </a:extLst>
          </p:cNvPr>
          <p:cNvSpPr/>
          <p:nvPr/>
        </p:nvSpPr>
        <p:spPr>
          <a:xfrm>
            <a:off x="6063512" y="4906760"/>
            <a:ext cx="391887" cy="3918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68F9BBAF-1CB1-875A-725F-8D071E47A619}"/>
              </a:ext>
            </a:extLst>
          </p:cNvPr>
          <p:cNvSpPr/>
          <p:nvPr/>
        </p:nvSpPr>
        <p:spPr>
          <a:xfrm>
            <a:off x="8645049" y="4905167"/>
            <a:ext cx="391887" cy="3918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88" name="액자 87">
            <a:extLst>
              <a:ext uri="{FF2B5EF4-FFF2-40B4-BE49-F238E27FC236}">
                <a16:creationId xmlns:a16="http://schemas.microsoft.com/office/drawing/2014/main" id="{FA919A99-58B2-72E9-7A73-3F33E0031ED6}"/>
              </a:ext>
            </a:extLst>
          </p:cNvPr>
          <p:cNvSpPr/>
          <p:nvPr/>
        </p:nvSpPr>
        <p:spPr>
          <a:xfrm>
            <a:off x="5549457" y="5450605"/>
            <a:ext cx="2646994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9" name="액자 88">
            <a:extLst>
              <a:ext uri="{FF2B5EF4-FFF2-40B4-BE49-F238E27FC236}">
                <a16:creationId xmlns:a16="http://schemas.microsoft.com/office/drawing/2014/main" id="{654355D1-0B29-BBB8-86DD-1183896EF96E}"/>
              </a:ext>
            </a:extLst>
          </p:cNvPr>
          <p:cNvSpPr/>
          <p:nvPr/>
        </p:nvSpPr>
        <p:spPr>
          <a:xfrm>
            <a:off x="8815168" y="5464994"/>
            <a:ext cx="2047629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7F88F42-059B-BC7F-CBC3-76F9D42859BB}"/>
              </a:ext>
            </a:extLst>
          </p:cNvPr>
          <p:cNvSpPr/>
          <p:nvPr/>
        </p:nvSpPr>
        <p:spPr>
          <a:xfrm>
            <a:off x="285361" y="2563586"/>
            <a:ext cx="391887" cy="3918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7ED25F9B-E953-63BF-2F25-3323F97364F9}"/>
              </a:ext>
            </a:extLst>
          </p:cNvPr>
          <p:cNvSpPr/>
          <p:nvPr/>
        </p:nvSpPr>
        <p:spPr>
          <a:xfrm>
            <a:off x="935084" y="2560075"/>
            <a:ext cx="391887" cy="3918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1587998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Microsoft GothicNeo"/>
        <a:ea typeface=""/>
        <a:cs typeface=""/>
      </a:majorFont>
      <a:minorFont>
        <a:latin typeface="Microsoft GothicNe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3324</TotalTime>
  <Words>929</Words>
  <Application>Microsoft Office PowerPoint</Application>
  <PresentationFormat>와이드스크린</PresentationFormat>
  <Paragraphs>226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Microsoft GothicNeo</vt:lpstr>
      <vt:lpstr>Arial</vt:lpstr>
      <vt:lpstr>Cambria Math</vt:lpstr>
      <vt:lpstr>3DFloatVTI</vt:lpstr>
      <vt:lpstr>            팔각형 5층 액추에이터의 내부 공간 부피 구하는 과정 </vt:lpstr>
      <vt:lpstr>부피 구하는 과정 </vt:lpstr>
      <vt:lpstr>부피 구하는 과정 </vt:lpstr>
      <vt:lpstr>부피 구하는 과정(인벤터) </vt:lpstr>
      <vt:lpstr>부피 구하는 과정(함수계산) </vt:lpstr>
      <vt:lpstr>부피 구하는 과정(함수계산) </vt:lpstr>
      <vt:lpstr>부피 구하는 과정(함수계산) </vt:lpstr>
      <vt:lpstr>부피 구하는 과정(함수계산) </vt:lpstr>
      <vt:lpstr>부피 구하는 과정(함수계산) </vt:lpstr>
      <vt:lpstr>부피 구하는 과정(함수계산) </vt:lpstr>
      <vt:lpstr>부피 구하는 과정(함수계산) </vt:lpstr>
      <vt:lpstr>부피 구하는 과정(함수계산) </vt:lpstr>
      <vt:lpstr>부피 구하는 과정(식 검증) </vt:lpstr>
      <vt:lpstr>이론식을 통한 액추에이터 힘 계산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전승원</dc:creator>
  <cp:lastModifiedBy>전승원</cp:lastModifiedBy>
  <cp:revision>19</cp:revision>
  <dcterms:created xsi:type="dcterms:W3CDTF">2023-06-21T08:57:28Z</dcterms:created>
  <dcterms:modified xsi:type="dcterms:W3CDTF">2023-06-28T05:57:57Z</dcterms:modified>
</cp:coreProperties>
</file>